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5"/>
  </p:notesMasterIdLst>
  <p:sldIdLst>
    <p:sldId id="256" r:id="rId3"/>
    <p:sldId id="257" r:id="rId4"/>
    <p:sldId id="258" r:id="rId5"/>
    <p:sldId id="259" r:id="rId6"/>
    <p:sldId id="260" r:id="rId7"/>
    <p:sldId id="261" r:id="rId8"/>
    <p:sldId id="336" r:id="rId9"/>
    <p:sldId id="337" r:id="rId10"/>
    <p:sldId id="265" r:id="rId11"/>
    <p:sldId id="325" r:id="rId12"/>
    <p:sldId id="302" r:id="rId13"/>
    <p:sldId id="303" r:id="rId14"/>
    <p:sldId id="315" r:id="rId15"/>
    <p:sldId id="268" r:id="rId16"/>
    <p:sldId id="331" r:id="rId17"/>
    <p:sldId id="269" r:id="rId18"/>
    <p:sldId id="338"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314" r:id="rId34"/>
    <p:sldId id="287" r:id="rId35"/>
    <p:sldId id="306" r:id="rId36"/>
    <p:sldId id="307" r:id="rId37"/>
    <p:sldId id="309" r:id="rId38"/>
    <p:sldId id="341" r:id="rId39"/>
    <p:sldId id="327" r:id="rId40"/>
    <p:sldId id="328" r:id="rId41"/>
    <p:sldId id="329" r:id="rId42"/>
    <p:sldId id="332" r:id="rId43"/>
    <p:sldId id="330" r:id="rId4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9525" cap="flat">
              <a:solidFill>
                <a:srgbClr val="3F3F3F"/>
              </a:solidFill>
              <a:prstDash val="solid"/>
              <a:round/>
            </a:ln>
          </a:left>
          <a:right>
            <a:ln w="9525" cap="flat">
              <a:solidFill>
                <a:srgbClr val="3F3F3F"/>
              </a:solidFill>
              <a:prstDash val="solid"/>
              <a:round/>
            </a:ln>
          </a:right>
          <a:top>
            <a:ln w="9525" cap="flat">
              <a:solidFill>
                <a:srgbClr val="3F3F3F"/>
              </a:solidFill>
              <a:prstDash val="solid"/>
              <a:round/>
            </a:ln>
          </a:top>
          <a:bottom>
            <a:ln w="9525" cap="flat">
              <a:solidFill>
                <a:srgbClr val="3F3F3F"/>
              </a:solidFill>
              <a:prstDash val="solid"/>
              <a:round/>
            </a:ln>
          </a:bottom>
          <a:insideH>
            <a:ln w="9525" cap="flat">
              <a:solidFill>
                <a:srgbClr val="3F3F3F"/>
              </a:solidFill>
              <a:prstDash val="solid"/>
              <a:round/>
            </a:ln>
          </a:insideH>
          <a:insideV>
            <a:ln w="9525" cap="flat">
              <a:solidFill>
                <a:srgbClr val="3F3F3F"/>
              </a:solidFill>
              <a:prstDash val="solid"/>
              <a:round/>
            </a:ln>
          </a:insideV>
        </a:tcBdr>
        <a:fill>
          <a:solidFill>
            <a:schemeClr val="accent1">
              <a:alpha val="40000"/>
            </a:schemeClr>
          </a:solidFill>
        </a:fill>
      </a:tcStyle>
    </a:wholeTbl>
    <a:band2H>
      <a:tcTxStyle/>
      <a:tcStyle>
        <a:tcBdr/>
        <a:fill>
          <a:solidFill>
            <a:schemeClr val="accent4">
              <a:lumOff val="44000"/>
            </a:schemeClr>
          </a:solidFill>
        </a:fill>
      </a:tcStyle>
    </a:band2H>
    <a:firstCol>
      <a:tcTxStyle b="on" i="off">
        <a:fontRef idx="minor">
          <a:srgbClr val="000000"/>
        </a:fontRef>
        <a:srgbClr val="000000"/>
      </a:tcTxStyle>
      <a:tcStyle>
        <a:tcBdr>
          <a:left>
            <a:ln w="9525" cap="flat">
              <a:solidFill>
                <a:srgbClr val="3F3F3F"/>
              </a:solidFill>
              <a:prstDash val="solid"/>
              <a:round/>
            </a:ln>
          </a:left>
          <a:right>
            <a:ln w="25400" cap="flat">
              <a:solidFill>
                <a:schemeClr val="accent1"/>
              </a:solidFill>
              <a:prstDash val="solid"/>
              <a:round/>
            </a:ln>
          </a:right>
          <a:top>
            <a:ln w="9525" cap="flat">
              <a:solidFill>
                <a:srgbClr val="3F3F3F"/>
              </a:solidFill>
              <a:prstDash val="solid"/>
              <a:round/>
            </a:ln>
          </a:top>
          <a:bottom>
            <a:ln w="9525" cap="flat">
              <a:solidFill>
                <a:srgbClr val="3F3F3F"/>
              </a:solidFill>
              <a:prstDash val="solid"/>
              <a:round/>
            </a:ln>
          </a:bottom>
          <a:insideH>
            <a:ln w="9525" cap="flat">
              <a:solidFill>
                <a:srgbClr val="3F3F3F"/>
              </a:solidFill>
              <a:prstDash val="solid"/>
              <a:round/>
            </a:ln>
          </a:insideH>
          <a:insideV>
            <a:ln w="9525" cap="flat">
              <a:solidFill>
                <a:srgbClr val="3F3F3F"/>
              </a:solidFill>
              <a:prstDash val="solid"/>
              <a:round/>
            </a:ln>
          </a:insideV>
        </a:tcBdr>
        <a:fill>
          <a:solidFill>
            <a:schemeClr val="accent1">
              <a:alpha val="40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noFill/>
        </a:fill>
      </a:tcStyle>
    </a:lastRow>
    <a:firstRow>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9525" cap="flat">
              <a:solidFill>
                <a:srgbClr val="3F3F3F"/>
              </a:solidFill>
              <a:prstDash val="solid"/>
              <a:round/>
            </a:ln>
          </a:top>
          <a:bottom>
            <a:ln w="25400" cap="flat">
              <a:solidFill>
                <a:schemeClr val="accent4">
                  <a:lumOff val="44000"/>
                </a:schemeClr>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CDCDCD"/>
          </a:solidFill>
        </a:fill>
      </a:tcStyle>
    </a:wholeTbl>
    <a:band2H>
      <a:tcTxStyle/>
      <a:tcStyle>
        <a:tcBdr/>
        <a:fill>
          <a:solidFill>
            <a:srgbClr val="E8E8E8"/>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E8E8E8"/>
          </a:solidFill>
        </a:fill>
      </a:tcStyle>
    </a:wholeTbl>
    <a:band2H>
      <a:tcTxStyle/>
      <a:tcStyle>
        <a:tcBdr/>
        <a:fill>
          <a:solidFill>
            <a:srgbClr val="F4F4F4"/>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wholeTbl>
    <a:band2H>
      <a:tcTxStyle/>
      <a:tcStyle>
        <a:tcBdr/>
        <a:fill>
          <a:solidFill>
            <a:schemeClr val="accent4">
              <a:lumOff val="44000"/>
            </a:schemeClr>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4">
              <a:lumOff val="44000"/>
            </a:schemeClr>
          </a:solidFill>
        </a:fill>
      </a:tcStyle>
    </a:band2H>
    <a:firstCol>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4">
              <a:lumOff val="44000"/>
            </a:schemeClr>
          </a:solidFill>
        </a:fill>
      </a:tcStyle>
    </a:lastRow>
    <a:firstRow>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54"/>
    <p:restoredTop sz="95268" autoAdjust="0"/>
  </p:normalViewPr>
  <p:slideViewPr>
    <p:cSldViewPr snapToGrid="0" snapToObjects="1">
      <p:cViewPr>
        <p:scale>
          <a:sx n="115" d="100"/>
          <a:sy n="115" d="100"/>
        </p:scale>
        <p:origin x="1472"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20305959"/>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2FF087B-85F3-0C43-B659-AC1920BCB9C3}" type="slidenum">
              <a:rPr lang="en-US" smtClean="0"/>
              <a:t>15</a:t>
            </a:fld>
            <a:endParaRPr lang="en-US"/>
          </a:p>
        </p:txBody>
      </p:sp>
    </p:spTree>
    <p:extLst>
      <p:ext uri="{BB962C8B-B14F-4D97-AF65-F5344CB8AC3E}">
        <p14:creationId xmlns:p14="http://schemas.microsoft.com/office/powerpoint/2010/main" val="157414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xfrm>
            <a:off x="381000" y="685800"/>
            <a:ext cx="6096000" cy="3429000"/>
          </a:xfrm>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Welcome! This week, we’re going to talk about the marketing process. You’ve probably heard of this in other marketing courses, but this week, we’re going to look at in the context of one very prominent company: Airbnb. You’ll see how the marketing process works for them both with and without data—and quickly realize what a powerful tool data is to help companies improve their performance and profitability.</a:t>
            </a:r>
          </a:p>
        </p:txBody>
      </p:sp>
    </p:spTree>
    <p:extLst>
      <p:ext uri="{BB962C8B-B14F-4D97-AF65-F5344CB8AC3E}">
        <p14:creationId xmlns:p14="http://schemas.microsoft.com/office/powerpoint/2010/main" val="45051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 Properties/booking process/website - </a:t>
            </a:r>
            <a:r>
              <a:rPr>
                <a:latin typeface="Franklin Gothic Book"/>
                <a:ea typeface="Franklin Gothic Book"/>
                <a:cs typeface="Franklin Gothic Book"/>
                <a:sym typeface="Franklin Gothic Book"/>
              </a:rPr>
              <a:t>https://www.airbnb.com/rooms/14139177#neighborhood</a:t>
            </a:r>
          </a:p>
        </p:txBody>
      </p:sp>
    </p:spTree>
    <p:extLst>
      <p:ext uri="{BB962C8B-B14F-4D97-AF65-F5344CB8AC3E}">
        <p14:creationId xmlns:p14="http://schemas.microsoft.com/office/powerpoint/2010/main" val="51001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lvl1pPr>
              <a:defRPr>
                <a:solidFill>
                  <a:srgbClr val="808080"/>
                </a:solidFill>
              </a:defRPr>
            </a:lvl1pPr>
          </a:lstStyle>
          <a:p>
            <a:r>
              <a:t> Review/ Ads</a:t>
            </a:r>
          </a:p>
        </p:txBody>
      </p:sp>
    </p:spTree>
    <p:extLst>
      <p:ext uri="{BB962C8B-B14F-4D97-AF65-F5344CB8AC3E}">
        <p14:creationId xmlns:p14="http://schemas.microsoft.com/office/powerpoint/2010/main" val="115103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noRot="1" noChangeAspect="1"/>
          </p:cNvSpPr>
          <p:nvPr>
            <p:ph type="sldImg"/>
          </p:nvPr>
        </p:nvSpPr>
        <p:spPr>
          <a:xfrm>
            <a:off x="381000" y="685800"/>
            <a:ext cx="6096000" cy="3429000"/>
          </a:xfrm>
          <a:prstGeom prst="rect">
            <a:avLst/>
          </a:prstGeom>
        </p:spPr>
        <p:txBody>
          <a:bodyPr/>
          <a:lstStyle/>
          <a:p>
            <a:endParaRPr/>
          </a:p>
        </p:txBody>
      </p:sp>
      <p:sp>
        <p:nvSpPr>
          <p:cNvPr id="810" name="Shape 810"/>
          <p:cNvSpPr>
            <a:spLocks noGrp="1"/>
          </p:cNvSpPr>
          <p:nvPr>
            <p:ph type="body" sz="quarter" idx="1"/>
          </p:nvPr>
        </p:nvSpPr>
        <p:spPr>
          <a:prstGeom prst="rect">
            <a:avLst/>
          </a:prstGeom>
        </p:spPr>
        <p:txBody>
          <a:bodyPr/>
          <a:lstStyle/>
          <a:p>
            <a:pPr>
              <a:defRPr sz="3600"/>
            </a:pPr>
            <a:r>
              <a:t>Charge both hosts and guests.</a:t>
            </a:r>
          </a:p>
          <a:p>
            <a:pPr>
              <a:defRPr sz="2800"/>
            </a:pPr>
            <a:endParaRPr/>
          </a:p>
          <a:p>
            <a:pPr>
              <a:defRPr sz="3600"/>
            </a:pPr>
            <a:r>
              <a:t>Guests pay 6-12% of the reservation subtotal.</a:t>
            </a:r>
          </a:p>
          <a:p>
            <a:pPr marL="192023" lvl="1" indent="173736">
              <a:defRPr sz="2800"/>
            </a:pPr>
            <a:r>
              <a:t>Reservation fee % reduces with price.</a:t>
            </a:r>
            <a:endParaRPr sz="1800"/>
          </a:p>
          <a:p>
            <a:pPr marL="192023" lvl="1" indent="173736">
              <a:defRPr sz="1800"/>
            </a:pPr>
            <a:endParaRPr sz="1800"/>
          </a:p>
          <a:p>
            <a:pPr>
              <a:defRPr sz="3600"/>
            </a:pPr>
            <a:r>
              <a:t>Hosts pay a 3% service fee.</a:t>
            </a:r>
          </a:p>
          <a:p>
            <a:endParaRPr/>
          </a:p>
        </p:txBody>
      </p:sp>
    </p:spTree>
    <p:extLst>
      <p:ext uri="{BB962C8B-B14F-4D97-AF65-F5344CB8AC3E}">
        <p14:creationId xmlns:p14="http://schemas.microsoft.com/office/powerpoint/2010/main" val="943427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Shape 12"/>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600" b="1">
                <a:solidFill>
                  <a:srgbClr val="205382"/>
                </a:solidFill>
                <a:latin typeface="Arial"/>
                <a:ea typeface="Arial"/>
                <a:cs typeface="Arial"/>
                <a:sym typeface="Arial"/>
              </a:defRPr>
            </a:lvl1pPr>
          </a:lstStyle>
          <a:p>
            <a:r>
              <a:t>Title Text</a:t>
            </a:r>
          </a:p>
        </p:txBody>
      </p:sp>
      <p:sp>
        <p:nvSpPr>
          <p:cNvPr id="13" name="Shape 13"/>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05" name="Shape 105"/>
          <p:cNvSpPr>
            <a:spLocks noGrp="1"/>
          </p:cNvSpPr>
          <p:nvPr>
            <p:ph type="title"/>
          </p:nvPr>
        </p:nvSpPr>
        <p:spPr>
          <a:xfrm>
            <a:off x="841247" y="521208"/>
            <a:ext cx="7845554" cy="481938"/>
          </a:xfrm>
          <a:prstGeom prst="rect">
            <a:avLst/>
          </a:prstGeom>
        </p:spPr>
        <p:txBody>
          <a:bodyPr/>
          <a:lstStyle>
            <a:lvl1pPr algn="l">
              <a:defRPr sz="2200" b="1">
                <a:solidFill>
                  <a:srgbClr val="22547F"/>
                </a:solidFill>
                <a:latin typeface="Arial"/>
                <a:ea typeface="Arial"/>
                <a:cs typeface="Arial"/>
                <a:sym typeface="Arial"/>
              </a:defRPr>
            </a:lvl1pPr>
          </a:lstStyle>
          <a:p>
            <a:r>
              <a:t>Title Text</a:t>
            </a:r>
          </a:p>
        </p:txBody>
      </p:sp>
      <p:sp>
        <p:nvSpPr>
          <p:cNvPr id="106" name="Shape 10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4" name="Shape 114"/>
          <p:cNvSpPr>
            <a:spLocks noGrp="1"/>
          </p:cNvSpPr>
          <p:nvPr>
            <p:ph type="body" sz="quarter" idx="1"/>
          </p:nvPr>
        </p:nvSpPr>
        <p:spPr>
          <a:xfrm>
            <a:off x="841249" y="1076325"/>
            <a:ext cx="2624266" cy="3143251"/>
          </a:xfrm>
          <a:prstGeom prst="rect">
            <a:avLst/>
          </a:prstGeom>
        </p:spPr>
        <p:txBody>
          <a:bodyPr/>
          <a:lstStyle>
            <a:lvl1pPr marL="0" indent="0">
              <a:spcBef>
                <a:spcPts val="400"/>
              </a:spcBef>
              <a:buClrTx/>
              <a:buSzTx/>
              <a:buFontTx/>
              <a:buNone/>
              <a:defRPr sz="1800">
                <a:solidFill>
                  <a:srgbClr val="205382"/>
                </a:solidFill>
                <a:latin typeface="Arial"/>
                <a:ea typeface="Arial"/>
                <a:cs typeface="Arial"/>
                <a:sym typeface="Arial"/>
              </a:defRPr>
            </a:lvl1pPr>
            <a:lvl2pPr marL="0" indent="457200">
              <a:spcBef>
                <a:spcPts val="400"/>
              </a:spcBef>
              <a:buClrTx/>
              <a:buSzTx/>
              <a:buFontTx/>
              <a:buNone/>
              <a:defRPr sz="1800">
                <a:solidFill>
                  <a:srgbClr val="205382"/>
                </a:solidFill>
                <a:latin typeface="Arial"/>
                <a:ea typeface="Arial"/>
                <a:cs typeface="Arial"/>
                <a:sym typeface="Arial"/>
              </a:defRPr>
            </a:lvl2pPr>
            <a:lvl3pPr marL="0" indent="914400">
              <a:spcBef>
                <a:spcPts val="400"/>
              </a:spcBef>
              <a:buClrTx/>
              <a:buSzTx/>
              <a:buFontTx/>
              <a:buNone/>
              <a:defRPr sz="1800">
                <a:solidFill>
                  <a:srgbClr val="205382"/>
                </a:solidFill>
                <a:latin typeface="Arial"/>
                <a:ea typeface="Arial"/>
                <a:cs typeface="Arial"/>
                <a:sym typeface="Arial"/>
              </a:defRPr>
            </a:lvl3pPr>
            <a:lvl4pPr marL="0" indent="1371600">
              <a:spcBef>
                <a:spcPts val="400"/>
              </a:spcBef>
              <a:buClrTx/>
              <a:buSzTx/>
              <a:buFontTx/>
              <a:buNone/>
              <a:defRPr sz="1800">
                <a:solidFill>
                  <a:srgbClr val="205382"/>
                </a:solidFill>
                <a:latin typeface="Arial"/>
                <a:ea typeface="Arial"/>
                <a:cs typeface="Arial"/>
                <a:sym typeface="Arial"/>
              </a:defRPr>
            </a:lvl4pPr>
            <a:lvl5pPr marL="0" indent="1828800">
              <a:spcBef>
                <a:spcPts val="400"/>
              </a:spcBef>
              <a:buClrTx/>
              <a:buSzTx/>
              <a:buFontTx/>
              <a:buNone/>
              <a:defRPr sz="1800">
                <a:solidFill>
                  <a:srgbClr val="20538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5" name="Shape 115"/>
          <p:cNvSpPr>
            <a:spLocks noGrp="1"/>
          </p:cNvSpPr>
          <p:nvPr>
            <p:ph type="title"/>
          </p:nvPr>
        </p:nvSpPr>
        <p:spPr>
          <a:xfrm>
            <a:off x="841247" y="521208"/>
            <a:ext cx="7515354"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116" name="Shape 11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4" name="Shape 124"/>
          <p:cNvSpPr>
            <a:spLocks noGrp="1"/>
          </p:cNvSpPr>
          <p:nvPr>
            <p:ph type="pic" sz="half" idx="13"/>
          </p:nvPr>
        </p:nvSpPr>
        <p:spPr>
          <a:xfrm>
            <a:off x="2585356" y="764381"/>
            <a:ext cx="3955144" cy="3086101"/>
          </a:xfrm>
          <a:prstGeom prst="rect">
            <a:avLst/>
          </a:prstGeom>
          <a:ln w="76200" cap="sq">
            <a:solidFill>
              <a:srgbClr val="205382"/>
            </a:solidFill>
            <a:miter lim="800000"/>
          </a:ln>
        </p:spPr>
        <p:txBody>
          <a:bodyPr lIns="91439" rIns="91439">
            <a:noAutofit/>
          </a:bodyPr>
          <a:lstStyle/>
          <a:p>
            <a:endParaRPr/>
          </a:p>
        </p:txBody>
      </p:sp>
      <p:sp>
        <p:nvSpPr>
          <p:cNvPr id="125" name="Shape 125"/>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3" name="Shape 133"/>
          <p:cNvSpPr>
            <a:spLocks noGrp="1"/>
          </p:cNvSpPr>
          <p:nvPr>
            <p:ph type="title"/>
          </p:nvPr>
        </p:nvSpPr>
        <p:spPr>
          <a:xfrm>
            <a:off x="623887" y="1282303"/>
            <a:ext cx="7886701" cy="2139554"/>
          </a:xfrm>
          <a:prstGeom prst="rect">
            <a:avLst/>
          </a:prstGeom>
        </p:spPr>
        <p:txBody>
          <a:bodyPr anchor="b"/>
          <a:lstStyle>
            <a:lvl1pPr>
              <a:defRPr sz="4500" b="1">
                <a:latin typeface="Arial"/>
                <a:ea typeface="Arial"/>
                <a:cs typeface="Arial"/>
                <a:sym typeface="Arial"/>
              </a:defRPr>
            </a:lvl1pPr>
          </a:lstStyle>
          <a:p>
            <a:r>
              <a:t>Title Text</a:t>
            </a:r>
          </a:p>
        </p:txBody>
      </p:sp>
      <p:sp>
        <p:nvSpPr>
          <p:cNvPr id="134" name="Shape 134"/>
          <p:cNvSpPr>
            <a:spLocks noGrp="1"/>
          </p:cNvSpPr>
          <p:nvPr>
            <p:ph type="body" sz="quarter" idx="1"/>
          </p:nvPr>
        </p:nvSpPr>
        <p:spPr>
          <a:xfrm>
            <a:off x="623887" y="3442098"/>
            <a:ext cx="7886701" cy="1125141"/>
          </a:xfrm>
          <a:prstGeom prst="rect">
            <a:avLst/>
          </a:prstGeom>
        </p:spPr>
        <p:txBody>
          <a:bodyPr/>
          <a:lstStyle>
            <a:lvl1pPr marL="0" indent="0">
              <a:spcBef>
                <a:spcPts val="400"/>
              </a:spcBef>
              <a:buClrTx/>
              <a:buSzTx/>
              <a:buFontTx/>
              <a:buNone/>
              <a:defRPr sz="1800">
                <a:solidFill>
                  <a:srgbClr val="888888"/>
                </a:solidFill>
                <a:latin typeface="Arial"/>
                <a:ea typeface="Arial"/>
                <a:cs typeface="Arial"/>
                <a:sym typeface="Arial"/>
              </a:defRPr>
            </a:lvl1pPr>
            <a:lvl2pPr marL="0" indent="342900">
              <a:spcBef>
                <a:spcPts val="400"/>
              </a:spcBef>
              <a:buClrTx/>
              <a:buSzTx/>
              <a:buFontTx/>
              <a:buNone/>
              <a:defRPr sz="1800">
                <a:solidFill>
                  <a:srgbClr val="888888"/>
                </a:solidFill>
                <a:latin typeface="Arial"/>
                <a:ea typeface="Arial"/>
                <a:cs typeface="Arial"/>
                <a:sym typeface="Arial"/>
              </a:defRPr>
            </a:lvl2pPr>
            <a:lvl3pPr marL="0" indent="685800">
              <a:spcBef>
                <a:spcPts val="400"/>
              </a:spcBef>
              <a:buClrTx/>
              <a:buSzTx/>
              <a:buFontTx/>
              <a:buNone/>
              <a:defRPr sz="1800">
                <a:solidFill>
                  <a:srgbClr val="888888"/>
                </a:solidFill>
                <a:latin typeface="Arial"/>
                <a:ea typeface="Arial"/>
                <a:cs typeface="Arial"/>
                <a:sym typeface="Arial"/>
              </a:defRPr>
            </a:lvl3pPr>
            <a:lvl4pPr marL="0" indent="1028700">
              <a:spcBef>
                <a:spcPts val="400"/>
              </a:spcBef>
              <a:buClrTx/>
              <a:buSzTx/>
              <a:buFontTx/>
              <a:buNone/>
              <a:defRPr sz="1800">
                <a:solidFill>
                  <a:srgbClr val="888888"/>
                </a:solidFill>
                <a:latin typeface="Arial"/>
                <a:ea typeface="Arial"/>
                <a:cs typeface="Arial"/>
                <a:sym typeface="Arial"/>
              </a:defRPr>
            </a:lvl4pPr>
            <a:lvl5pPr marL="0" indent="1371600">
              <a:spcBef>
                <a:spcPts val="400"/>
              </a:spcBef>
              <a:buClrTx/>
              <a:buSzTx/>
              <a:buFontTx/>
              <a:buNone/>
              <a:defRPr sz="1800">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lvl1pPr>
              <a:defRPr/>
            </a:lvl1pPr>
          </a:lstStyle>
          <a:p>
            <a:pPr>
              <a:defRPr/>
            </a:pPr>
            <a:fld id="{4007B92B-44D7-1D4D-A36C-4965A7CF8F68}" type="datetime1">
              <a:rPr lang="fr-FR" altLang="fr-FR"/>
              <a:pPr>
                <a:defRPr/>
              </a:pPr>
              <a:t>09/03/2021</a:t>
            </a:fld>
            <a:endParaRPr lang="fr-FR" alt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a:xfrm>
            <a:off x="8189914" y="4852987"/>
            <a:ext cx="364841" cy="369332"/>
          </a:xfrm>
        </p:spPr>
        <p:txBody>
          <a:bodyPr/>
          <a:lstStyle>
            <a:lvl1pPr>
              <a:defRPr/>
            </a:lvl1pPr>
          </a:lstStyle>
          <a:p>
            <a:pPr>
              <a:defRPr/>
            </a:pPr>
            <a:fld id="{FEEC50E9-0DAC-664A-AA3D-E3FA79C4DDFF}" type="slidenum">
              <a:rPr lang="fr-FR" altLang="fr-FR"/>
              <a:pPr>
                <a:defRPr/>
              </a:pPr>
              <a:t>‹#›</a:t>
            </a:fld>
            <a:endParaRPr lang="fr-FR" altLang="fr-FR"/>
          </a:p>
        </p:txBody>
      </p:sp>
    </p:spTree>
    <p:extLst>
      <p:ext uri="{BB962C8B-B14F-4D97-AF65-F5344CB8AC3E}">
        <p14:creationId xmlns:p14="http://schemas.microsoft.com/office/powerpoint/2010/main" val="5182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Text Placeholder 2"/>
          <p:cNvSpPr>
            <a:spLocks noGrp="1"/>
          </p:cNvSpPr>
          <p:nvPr>
            <p:ph type="body"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485900"/>
            <a:ext cx="3810000" cy="3086100"/>
          </a:xfrm>
        </p:spPr>
        <p:txBody>
          <a:bodyPr/>
          <a:lstStyle/>
          <a:p>
            <a:pPr lvl="0"/>
            <a:endParaRPr lang="en-US" noProof="0"/>
          </a:p>
        </p:txBody>
      </p:sp>
      <p:sp>
        <p:nvSpPr>
          <p:cNvPr id="5" name="Date Placeholder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200400" y="4743450"/>
            <a:ext cx="2895600" cy="342900"/>
          </a:xfrm>
          <a:prstGeom prst="rect">
            <a:avLst/>
          </a:prstGeom>
          <a:ln/>
        </p:spPr>
        <p:txBody>
          <a:bodyPr/>
          <a:lstStyle>
            <a:lvl1pPr>
              <a:defRPr/>
            </a:lvl1pPr>
          </a:lstStyle>
          <a:p>
            <a:pPr>
              <a:defRPr/>
            </a:pPr>
            <a:r>
              <a:rPr lang="en-US"/>
              <a:t>Marketing Analytics</a:t>
            </a:r>
          </a:p>
        </p:txBody>
      </p:sp>
    </p:spTree>
    <p:extLst>
      <p:ext uri="{BB962C8B-B14F-4D97-AF65-F5344CB8AC3E}">
        <p14:creationId xmlns:p14="http://schemas.microsoft.com/office/powerpoint/2010/main" val="1675762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 name="Shape 16"/>
          <p:cNvSpPr>
            <a:spLocks noGrp="1"/>
          </p:cNvSpPr>
          <p:nvPr>
            <p:ph type="title"/>
          </p:nvPr>
        </p:nvSpPr>
        <p:spPr>
          <a:xfrm>
            <a:off x="1143000" y="841772"/>
            <a:ext cx="6858000" cy="1790701"/>
          </a:xfrm>
          <a:prstGeom prst="rect">
            <a:avLst/>
          </a:prstGeom>
        </p:spPr>
        <p:txBody>
          <a:bodyPr anchor="b"/>
          <a:lstStyle>
            <a:lvl1pPr algn="ctr">
              <a:defRPr sz="4500">
                <a:solidFill>
                  <a:srgbClr val="000000"/>
                </a:solidFill>
              </a:defRPr>
            </a:lvl1pPr>
          </a:lstStyle>
          <a:p>
            <a:r>
              <a:t>Click to edit Master title style</a:t>
            </a:r>
          </a:p>
        </p:txBody>
      </p:sp>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163204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r>
              <a:t>Click to edit Master title style</a:t>
            </a:r>
          </a:p>
        </p:txBody>
      </p:sp>
      <p:sp>
        <p:nvSpPr>
          <p:cNvPr id="25" name="Shape 25"/>
          <p:cNvSpPr>
            <a:spLocks noGrp="1"/>
          </p:cNvSpPr>
          <p:nvPr>
            <p:ph type="body" idx="1"/>
          </p:nvPr>
        </p:nvSpPr>
        <p:spPr>
          <a:prstGeom prst="rect">
            <a:avLst/>
          </a:prstGeom>
        </p:spPr>
        <p:txBody>
          <a:bodyPr/>
          <a:lstStyle/>
          <a:p>
            <a:r>
              <a:t>Click to edit Master text styles</a:t>
            </a:r>
          </a:p>
          <a:p>
            <a:pPr lvl="1"/>
            <a:r>
              <a:t>Second level</a:t>
            </a:r>
          </a:p>
          <a:p>
            <a:pPr lvl="2"/>
            <a:r>
              <a:t>Third level</a:t>
            </a:r>
          </a:p>
          <a:p>
            <a:pPr lvl="3"/>
            <a:r>
              <a:t>Fourth level</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94546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Shape 33"/>
          <p:cNvSpPr>
            <a:spLocks noGrp="1"/>
          </p:cNvSpPr>
          <p:nvPr>
            <p:ph type="title"/>
          </p:nvPr>
        </p:nvSpPr>
        <p:spPr>
          <a:xfrm>
            <a:off x="623888" y="1282304"/>
            <a:ext cx="7886700" cy="2139553"/>
          </a:xfrm>
          <a:prstGeom prst="rect">
            <a:avLst/>
          </a:prstGeom>
        </p:spPr>
        <p:txBody>
          <a:bodyPr anchor="b"/>
          <a:lstStyle>
            <a:lvl1pPr>
              <a:defRPr sz="4500">
                <a:solidFill>
                  <a:srgbClr val="000000"/>
                </a:solidFill>
              </a:defRPr>
            </a:lvl1pPr>
          </a:lstStyle>
          <a:p>
            <a:r>
              <a:t>Click to edit Master title style</a:t>
            </a:r>
          </a:p>
        </p:txBody>
      </p:sp>
      <p:sp>
        <p:nvSpPr>
          <p:cNvPr id="34" name="Shape 34"/>
          <p:cNvSpPr>
            <a:spLocks noGrp="1"/>
          </p:cNvSpPr>
          <p:nvPr>
            <p:ph type="body" sz="quarter" idx="1"/>
          </p:nvPr>
        </p:nvSpPr>
        <p:spPr>
          <a:xfrm>
            <a:off x="623888" y="3442097"/>
            <a:ext cx="7886700" cy="1125141"/>
          </a:xfrm>
          <a:prstGeom prst="rect">
            <a:avLst/>
          </a:prstGeom>
        </p:spPr>
        <p:txBody>
          <a:bodyPr/>
          <a:lstStyle>
            <a:lvl1pPr marL="0" indent="0">
              <a:buSzTx/>
              <a:buFontTx/>
              <a:buNone/>
              <a:defRPr sz="2400">
                <a:solidFill>
                  <a:srgbClr val="888888"/>
                </a:solidFill>
              </a:defRPr>
            </a:lvl1pPr>
          </a:lstStyle>
          <a:p>
            <a:r>
              <a:t>Click to edit Master text styles</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463053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Shape 51"/>
          <p:cNvSpPr>
            <a:spLocks noGrp="1"/>
          </p:cNvSpPr>
          <p:nvPr>
            <p:ph type="title"/>
          </p:nvPr>
        </p:nvSpPr>
        <p:spPr>
          <a:xfrm>
            <a:off x="629841" y="273844"/>
            <a:ext cx="7886701" cy="994172"/>
          </a:xfrm>
          <a:prstGeom prst="rect">
            <a:avLst/>
          </a:prstGeom>
        </p:spPr>
        <p:txBody>
          <a:bodyPr/>
          <a:lstStyle/>
          <a:p>
            <a:r>
              <a:t>Click to edit Master title style</a:t>
            </a:r>
          </a:p>
        </p:txBody>
      </p:sp>
      <p:sp>
        <p:nvSpPr>
          <p:cNvPr id="52" name="Shape 52"/>
          <p:cNvSpPr>
            <a:spLocks noGrp="1"/>
          </p:cNvSpPr>
          <p:nvPr>
            <p:ph type="body" sz="quarter" idx="1"/>
          </p:nvPr>
        </p:nvSpPr>
        <p:spPr>
          <a:xfrm>
            <a:off x="629841" y="1260873"/>
            <a:ext cx="3868342" cy="617935"/>
          </a:xfrm>
          <a:prstGeom prst="rect">
            <a:avLst/>
          </a:prstGeom>
        </p:spPr>
        <p:txBody>
          <a:bodyPr anchor="b"/>
          <a:lstStyle>
            <a:lvl1pPr marL="0" indent="0">
              <a:buSzTx/>
              <a:buFontTx/>
              <a:buNone/>
              <a:defRPr sz="2100"/>
            </a:lvl1pPr>
          </a:lstStyle>
          <a:p>
            <a:r>
              <a:t>CLICK TO EDIT MASTER TEXT STYLES</a:t>
            </a:r>
          </a:p>
        </p:txBody>
      </p:sp>
      <p:sp>
        <p:nvSpPr>
          <p:cNvPr id="53" name="Shape 53"/>
          <p:cNvSpPr>
            <a:spLocks noGrp="1"/>
          </p:cNvSpPr>
          <p:nvPr>
            <p:ph type="body" sz="quarter" idx="13"/>
          </p:nvPr>
        </p:nvSpPr>
        <p:spPr>
          <a:xfrm>
            <a:off x="4629150" y="1260873"/>
            <a:ext cx="3887391" cy="617935"/>
          </a:xfrm>
          <a:prstGeom prst="rect">
            <a:avLst/>
          </a:prstGeom>
        </p:spPr>
        <p:txBody>
          <a:bodyPr anchor="b"/>
          <a:lstStyle>
            <a:lvl1pPr marL="0" indent="0">
              <a:buSzTx/>
              <a:buFontTx/>
              <a:buNone/>
              <a:defRPr sz="2800"/>
            </a:lvl1pPr>
          </a:lstStyle>
          <a:p>
            <a:pPr marL="0" indent="0">
              <a:buSzTx/>
              <a:buFontTx/>
              <a:buNone/>
              <a:defRPr sz="2800"/>
            </a:pPr>
            <a:endParaRP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31205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Shape 61"/>
          <p:cNvSpPr>
            <a:spLocks noGrp="1"/>
          </p:cNvSpPr>
          <p:nvPr>
            <p:ph type="title"/>
          </p:nvPr>
        </p:nvSpPr>
        <p:spPr>
          <a:prstGeom prst="rect">
            <a:avLst/>
          </a:prstGeom>
        </p:spPr>
        <p:txBody>
          <a:bodyPr/>
          <a:lstStyle/>
          <a:p>
            <a:r>
              <a:t>Click to edit Master title style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069125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352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76" name="image3.jpg"/>
          <p:cNvPicPr>
            <a:picLocks noChangeAspect="1"/>
          </p:cNvPicPr>
          <p:nvPr/>
        </p:nvPicPr>
        <p:blipFill>
          <a:blip r:embed="rId2"/>
          <a:stretch>
            <a:fillRect/>
          </a:stretch>
        </p:blipFill>
        <p:spPr>
          <a:xfrm>
            <a:off x="-1" y="4743715"/>
            <a:ext cx="9144002" cy="400051"/>
          </a:xfrm>
          <a:prstGeom prst="rect">
            <a:avLst/>
          </a:prstGeom>
          <a:ln w="12700">
            <a:miter lim="400000"/>
          </a:ln>
        </p:spPr>
      </p:pic>
      <p:sp>
        <p:nvSpPr>
          <p:cNvPr id="77" name="Shape 77"/>
          <p:cNvSpPr>
            <a:spLocks noGrp="1"/>
          </p:cNvSpPr>
          <p:nvPr>
            <p:ph type="title"/>
          </p:nvPr>
        </p:nvSpPr>
        <p:spPr>
          <a:xfrm>
            <a:off x="838200" y="520304"/>
            <a:ext cx="7556501" cy="481939"/>
          </a:xfrm>
          <a:prstGeom prst="rect">
            <a:avLst/>
          </a:prstGeom>
        </p:spPr>
        <p:txBody>
          <a:bodyPr lIns="60959" tIns="60959" rIns="60959" bIns="60959" anchor="t"/>
          <a:lstStyle>
            <a:lvl1pPr defTabSz="457200">
              <a:lnSpc>
                <a:spcPct val="100000"/>
              </a:lnSpc>
              <a:defRPr sz="2100">
                <a:solidFill>
                  <a:srgbClr val="002F6C"/>
                </a:solidFill>
                <a:latin typeface="Arial"/>
                <a:ea typeface="Arial"/>
                <a:cs typeface="Arial"/>
                <a:sym typeface="Arial"/>
              </a:defRPr>
            </a:lvl1pPr>
          </a:lstStyle>
          <a:p>
            <a:r>
              <a:t>Title Text</a:t>
            </a:r>
          </a:p>
        </p:txBody>
      </p:sp>
      <p:sp>
        <p:nvSpPr>
          <p:cNvPr id="78" name="Shape 78"/>
          <p:cNvSpPr>
            <a:spLocks noGrp="1"/>
          </p:cNvSpPr>
          <p:nvPr>
            <p:ph type="body" idx="1"/>
          </p:nvPr>
        </p:nvSpPr>
        <p:spPr>
          <a:xfrm>
            <a:off x="838200" y="973666"/>
            <a:ext cx="7556501" cy="3226860"/>
          </a:xfrm>
          <a:prstGeom prst="rect">
            <a:avLst/>
          </a:prstGeom>
        </p:spPr>
        <p:txBody>
          <a:bodyPr lIns="60959" tIns="60959" rIns="60959" bIns="60959"/>
          <a:lstStyle>
            <a:lvl1pPr marL="133731" indent="-133731" defTabSz="457200">
              <a:lnSpc>
                <a:spcPct val="100000"/>
              </a:lnSpc>
              <a:spcBef>
                <a:spcPts val="450"/>
              </a:spcBef>
              <a:defRPr sz="1950" b="0">
                <a:latin typeface="Arial"/>
                <a:ea typeface="Arial"/>
                <a:cs typeface="Arial"/>
                <a:sym typeface="Arial"/>
              </a:defRPr>
            </a:lvl1pPr>
            <a:lvl2pPr marL="482345" indent="-208026" defTabSz="457200">
              <a:lnSpc>
                <a:spcPct val="100000"/>
              </a:lnSpc>
              <a:spcBef>
                <a:spcPts val="450"/>
              </a:spcBef>
              <a:buChar char="–"/>
              <a:defRPr sz="1950" b="0">
                <a:latin typeface="Arial"/>
                <a:ea typeface="Arial"/>
                <a:cs typeface="Arial"/>
                <a:sym typeface="Arial"/>
              </a:defRPr>
            </a:lvl2pPr>
            <a:lvl3pPr marL="784383" indent="-167164" defTabSz="457200">
              <a:lnSpc>
                <a:spcPct val="100000"/>
              </a:lnSpc>
              <a:spcBef>
                <a:spcPts val="450"/>
              </a:spcBef>
              <a:buChar char="•"/>
              <a:defRPr sz="1950" b="0">
                <a:latin typeface="Arial"/>
                <a:ea typeface="Arial"/>
                <a:cs typeface="Arial"/>
                <a:sym typeface="Arial"/>
              </a:defRPr>
            </a:lvl3pPr>
            <a:lvl4pPr marL="1082584" indent="-191044" defTabSz="457200">
              <a:lnSpc>
                <a:spcPct val="100000"/>
              </a:lnSpc>
              <a:spcBef>
                <a:spcPts val="450"/>
              </a:spcBef>
              <a:buChar char="–"/>
              <a:defRPr sz="1950" b="0">
                <a:latin typeface="Arial"/>
                <a:ea typeface="Arial"/>
                <a:cs typeface="Arial"/>
                <a:sym typeface="Arial"/>
              </a:defRPr>
            </a:lvl4pPr>
            <a:lvl5pPr marL="1356904" indent="-191044" defTabSz="457200">
              <a:lnSpc>
                <a:spcPct val="100000"/>
              </a:lnSpc>
              <a:spcBef>
                <a:spcPts val="450"/>
              </a:spcBef>
              <a:buChar char="»"/>
              <a:defRPr sz="1950" b="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xfrm>
            <a:off x="8661390" y="4859237"/>
            <a:ext cx="165110" cy="161583"/>
          </a:xfrm>
          <a:prstGeom prst="rect">
            <a:avLst/>
          </a:prstGeom>
        </p:spPr>
        <p:txBody>
          <a:bodyPr lIns="0" tIns="0" rIns="0" bIns="0" anchor="b"/>
          <a:lstStyle>
            <a:lvl1pPr defTabSz="457200">
              <a:defRPr sz="105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2654300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1" name="Shape 31"/>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4000" b="1">
                <a:solidFill>
                  <a:srgbClr val="205382"/>
                </a:solidFill>
                <a:latin typeface="Arial"/>
                <a:ea typeface="Arial"/>
                <a:cs typeface="Arial"/>
                <a:sym typeface="Arial"/>
              </a:defRPr>
            </a:lvl1pPr>
          </a:lstStyle>
          <a:p>
            <a:r>
              <a:t>Title Text</a:t>
            </a:r>
          </a:p>
        </p:txBody>
      </p:sp>
      <p:sp>
        <p:nvSpPr>
          <p:cNvPr id="32" name="Shape 32"/>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41" name="Shape 41"/>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600" b="1">
                <a:solidFill>
                  <a:srgbClr val="205382"/>
                </a:solidFill>
                <a:latin typeface="Arial"/>
                <a:ea typeface="Arial"/>
                <a:cs typeface="Arial"/>
                <a:sym typeface="Arial"/>
              </a:defRPr>
            </a:lvl1pPr>
          </a:lstStyle>
          <a:p>
            <a:r>
              <a:t>Title Text</a:t>
            </a:r>
          </a:p>
        </p:txBody>
      </p:sp>
      <p:sp>
        <p:nvSpPr>
          <p:cNvPr id="42" name="Shape 42"/>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pic" sz="quarter" idx="13"/>
          </p:nvPr>
        </p:nvSpPr>
        <p:spPr>
          <a:xfrm>
            <a:off x="2286000" y="557360"/>
            <a:ext cx="1233715" cy="1234441"/>
          </a:xfrm>
          <a:prstGeom prst="rect">
            <a:avLst/>
          </a:prstGeom>
          <a:ln w="38100">
            <a:solidFill>
              <a:srgbClr val="BF730B"/>
            </a:solidFill>
            <a:round/>
          </a:ln>
        </p:spPr>
        <p:txBody>
          <a:bodyPr lIns="91439" rIns="91439">
            <a:noAutofit/>
          </a:bodyPr>
          <a:lstStyle/>
          <a:p>
            <a:endParaRPr/>
          </a:p>
        </p:txBody>
      </p:sp>
      <p:sp>
        <p:nvSpPr>
          <p:cNvPr id="44" name="Shape 44"/>
          <p:cNvSpPr>
            <a:spLocks noGrp="1"/>
          </p:cNvSpPr>
          <p:nvPr>
            <p:ph type="pic" sz="quarter" idx="14"/>
          </p:nvPr>
        </p:nvSpPr>
        <p:spPr>
          <a:xfrm>
            <a:off x="3923126" y="557360"/>
            <a:ext cx="1233715" cy="1234441"/>
          </a:xfrm>
          <a:prstGeom prst="rect">
            <a:avLst/>
          </a:prstGeom>
          <a:ln w="38100">
            <a:solidFill>
              <a:srgbClr val="BF730B"/>
            </a:solidFill>
            <a:round/>
          </a:ln>
        </p:spPr>
        <p:txBody>
          <a:bodyPr lIns="91439" rIns="91439">
            <a:noAutofit/>
          </a:bodyPr>
          <a:lstStyle/>
          <a:p>
            <a:endParaRPr/>
          </a:p>
        </p:txBody>
      </p:sp>
      <p:sp>
        <p:nvSpPr>
          <p:cNvPr id="45" name="Shape 45"/>
          <p:cNvSpPr>
            <a:spLocks noGrp="1"/>
          </p:cNvSpPr>
          <p:nvPr>
            <p:ph type="pic" sz="quarter" idx="15"/>
          </p:nvPr>
        </p:nvSpPr>
        <p:spPr>
          <a:xfrm>
            <a:off x="5626420" y="557360"/>
            <a:ext cx="1233715" cy="1234441"/>
          </a:xfrm>
          <a:prstGeom prst="rect">
            <a:avLst/>
          </a:prstGeom>
          <a:ln w="38100">
            <a:solidFill>
              <a:srgbClr val="BF730B"/>
            </a:solidFill>
            <a:round/>
          </a:ln>
        </p:spPr>
        <p:txBody>
          <a:bodyPr lIns="91439" rIns="91439">
            <a:noAutofit/>
          </a:bodyPr>
          <a:lstStyle/>
          <a:p>
            <a:endParaRPr/>
          </a:p>
        </p:txBody>
      </p:sp>
      <p:sp>
        <p:nvSpPr>
          <p:cNvPr id="46" name="Shape 46"/>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54" name="Shape 54"/>
          <p:cNvSpPr>
            <a:spLocks noGrp="1"/>
          </p:cNvSpPr>
          <p:nvPr>
            <p:ph type="title"/>
          </p:nvPr>
        </p:nvSpPr>
        <p:spPr>
          <a:xfrm>
            <a:off x="838200" y="520303"/>
            <a:ext cx="7556500" cy="481939"/>
          </a:xfrm>
          <a:prstGeom prst="rect">
            <a:avLst/>
          </a:prstGeom>
        </p:spPr>
        <p:txBody>
          <a:bodyPr/>
          <a:lstStyle>
            <a:lvl1pPr algn="l">
              <a:defRPr sz="2200" b="1">
                <a:solidFill>
                  <a:srgbClr val="1B416C"/>
                </a:solidFill>
                <a:latin typeface="Arial"/>
                <a:ea typeface="Arial"/>
                <a:cs typeface="Arial"/>
                <a:sym typeface="Arial"/>
              </a:defRPr>
            </a:lvl1pPr>
          </a:lstStyle>
          <a:p>
            <a:r>
              <a:t>Title Text</a:t>
            </a:r>
          </a:p>
        </p:txBody>
      </p:sp>
      <p:sp>
        <p:nvSpPr>
          <p:cNvPr id="55" name="Shape 55"/>
          <p:cNvSpPr>
            <a:spLocks noGrp="1"/>
          </p:cNvSpPr>
          <p:nvPr>
            <p:ph type="body" idx="1"/>
          </p:nvPr>
        </p:nvSpPr>
        <p:spPr>
          <a:xfrm>
            <a:off x="838200" y="973665"/>
            <a:ext cx="7556500" cy="3226860"/>
          </a:xfrm>
          <a:prstGeom prst="rect">
            <a:avLst/>
          </a:prstGeom>
        </p:spPr>
        <p:txBody>
          <a:bodyPr/>
          <a:lstStyle>
            <a:lvl1pPr marL="137160" indent="-137160">
              <a:spcBef>
                <a:spcPts val="400"/>
              </a:spcBef>
              <a:buClrTx/>
              <a:defRPr sz="2000">
                <a:latin typeface="Arial"/>
                <a:ea typeface="Arial"/>
                <a:cs typeface="Arial"/>
                <a:sym typeface="Arial"/>
              </a:defRPr>
            </a:lvl1pPr>
            <a:lvl2pPr marL="579119" indent="-213359">
              <a:spcBef>
                <a:spcPts val="400"/>
              </a:spcBef>
              <a:buClrTx/>
              <a:defRPr sz="2000">
                <a:latin typeface="Arial"/>
                <a:ea typeface="Arial"/>
                <a:cs typeface="Arial"/>
                <a:sym typeface="Arial"/>
              </a:defRPr>
            </a:lvl2pPr>
            <a:lvl3pPr marL="994410" indent="-171450">
              <a:spcBef>
                <a:spcPts val="400"/>
              </a:spcBef>
              <a:buClrTx/>
              <a:defRPr sz="2000">
                <a:latin typeface="Arial"/>
                <a:ea typeface="Arial"/>
                <a:cs typeface="Arial"/>
                <a:sym typeface="Arial"/>
              </a:defRPr>
            </a:lvl3pPr>
            <a:lvl4pPr marL="1384662" indent="-195942">
              <a:spcBef>
                <a:spcPts val="400"/>
              </a:spcBef>
              <a:buClrTx/>
              <a:defRPr sz="2000">
                <a:latin typeface="Arial"/>
                <a:ea typeface="Arial"/>
                <a:cs typeface="Arial"/>
                <a:sym typeface="Arial"/>
              </a:defRPr>
            </a:lvl4pPr>
            <a:lvl5pPr marL="1750422" indent="-195942">
              <a:spcBef>
                <a:spcPts val="400"/>
              </a:spcBef>
              <a:buClrTx/>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Picture with Caption">
    <p:spTree>
      <p:nvGrpSpPr>
        <p:cNvPr id="1" name=""/>
        <p:cNvGrpSpPr/>
        <p:nvPr/>
      </p:nvGrpSpPr>
      <p:grpSpPr>
        <a:xfrm>
          <a:off x="0" y="0"/>
          <a:ext cx="0" cy="0"/>
          <a:chOff x="0" y="0"/>
          <a:chExt cx="0" cy="0"/>
        </a:xfrm>
      </p:grpSpPr>
      <p:sp>
        <p:nvSpPr>
          <p:cNvPr id="64" name="Shape 64"/>
          <p:cNvSpPr>
            <a:spLocks noGrp="1"/>
          </p:cNvSpPr>
          <p:nvPr>
            <p:ph type="pic" sz="quarter" idx="13"/>
          </p:nvPr>
        </p:nvSpPr>
        <p:spPr>
          <a:xfrm>
            <a:off x="1257905" y="967619"/>
            <a:ext cx="3132666" cy="2747131"/>
          </a:xfrm>
          <a:prstGeom prst="rect">
            <a:avLst/>
          </a:prstGeom>
          <a:ln w="76200" cap="sq">
            <a:solidFill>
              <a:srgbClr val="205382"/>
            </a:solidFill>
            <a:miter lim="800000"/>
          </a:ln>
        </p:spPr>
        <p:txBody>
          <a:bodyPr lIns="91439" rIns="91439">
            <a:noAutofit/>
          </a:bodyPr>
          <a:lstStyle/>
          <a:p>
            <a:endParaRPr/>
          </a:p>
        </p:txBody>
      </p:sp>
      <p:sp>
        <p:nvSpPr>
          <p:cNvPr id="65" name="Shape 65"/>
          <p:cNvSpPr>
            <a:spLocks noGrp="1"/>
          </p:cNvSpPr>
          <p:nvPr>
            <p:ph type="pic" sz="quarter" idx="14"/>
          </p:nvPr>
        </p:nvSpPr>
        <p:spPr>
          <a:xfrm>
            <a:off x="4790947" y="967619"/>
            <a:ext cx="3070958" cy="2747131"/>
          </a:xfrm>
          <a:prstGeom prst="rect">
            <a:avLst/>
          </a:prstGeom>
          <a:ln w="76200" cap="sq">
            <a:solidFill>
              <a:srgbClr val="205382"/>
            </a:solidFill>
            <a:miter lim="800000"/>
          </a:ln>
        </p:spPr>
        <p:txBody>
          <a:bodyPr lIns="91439" rIns="91439">
            <a:noAutofit/>
          </a:bodyPr>
          <a:lstStyle/>
          <a:p>
            <a:endParaRPr/>
          </a:p>
        </p:txBody>
      </p:sp>
      <p:sp>
        <p:nvSpPr>
          <p:cNvPr id="66" name="Shape 6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74" name="Shape 74"/>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800" b="1">
                <a:solidFill>
                  <a:srgbClr val="205382"/>
                </a:solidFill>
                <a:latin typeface="Arial"/>
                <a:ea typeface="Arial"/>
                <a:cs typeface="Arial"/>
                <a:sym typeface="Arial"/>
              </a:defRPr>
            </a:lvl1pPr>
          </a:lstStyle>
          <a:p>
            <a:r>
              <a:t>Title Text</a:t>
            </a:r>
          </a:p>
        </p:txBody>
      </p:sp>
      <p:sp>
        <p:nvSpPr>
          <p:cNvPr id="75" name="Shape 75"/>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84" name="Shape 84"/>
          <p:cNvSpPr>
            <a:spLocks noGrp="1"/>
          </p:cNvSpPr>
          <p:nvPr>
            <p:ph type="title"/>
          </p:nvPr>
        </p:nvSpPr>
        <p:spPr>
          <a:xfrm>
            <a:off x="841247" y="521208"/>
            <a:ext cx="7515354"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85" name="Shape 85"/>
          <p:cNvSpPr>
            <a:spLocks noGrp="1"/>
          </p:cNvSpPr>
          <p:nvPr>
            <p:ph type="body" sz="half" idx="1"/>
          </p:nvPr>
        </p:nvSpPr>
        <p:spPr>
          <a:xfrm>
            <a:off x="838200" y="1200150"/>
            <a:ext cx="3657600" cy="3019426"/>
          </a:xfrm>
          <a:prstGeom prst="rect">
            <a:avLst/>
          </a:prstGeom>
        </p:spPr>
        <p:txBody>
          <a:bodyPr/>
          <a:lstStyle>
            <a:lvl1pPr marL="137160" indent="-137160">
              <a:spcBef>
                <a:spcPts val="400"/>
              </a:spcBef>
              <a:buClrTx/>
              <a:defRPr sz="1800">
                <a:latin typeface="Arial"/>
                <a:ea typeface="Arial"/>
                <a:cs typeface="Arial"/>
                <a:sym typeface="Arial"/>
              </a:defRPr>
            </a:lvl1pPr>
            <a:lvl2pPr marL="581786" indent="-216026">
              <a:spcBef>
                <a:spcPts val="400"/>
              </a:spcBef>
              <a:buClrTx/>
              <a:defRPr sz="1800">
                <a:latin typeface="Arial"/>
                <a:ea typeface="Arial"/>
                <a:cs typeface="Arial"/>
                <a:sym typeface="Arial"/>
              </a:defRPr>
            </a:lvl2pPr>
            <a:lvl3pPr marL="999308" indent="-176348">
              <a:spcBef>
                <a:spcPts val="400"/>
              </a:spcBef>
              <a:buClrTx/>
              <a:defRPr sz="1800">
                <a:latin typeface="Arial"/>
                <a:ea typeface="Arial"/>
                <a:cs typeface="Arial"/>
                <a:sym typeface="Arial"/>
              </a:defRPr>
            </a:lvl3pPr>
            <a:lvl4pPr marL="1394460" indent="-205740">
              <a:spcBef>
                <a:spcPts val="400"/>
              </a:spcBef>
              <a:buClrTx/>
              <a:defRPr sz="1800">
                <a:latin typeface="Arial"/>
                <a:ea typeface="Arial"/>
                <a:cs typeface="Arial"/>
                <a:sym typeface="Arial"/>
              </a:defRPr>
            </a:lvl4pPr>
            <a:lvl5pPr marL="1778923" indent="-224443">
              <a:spcBef>
                <a:spcPts val="400"/>
              </a:spcBef>
              <a:buClrTx/>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94" name="Shape 94"/>
          <p:cNvSpPr>
            <a:spLocks noGrp="1"/>
          </p:cNvSpPr>
          <p:nvPr>
            <p:ph type="title"/>
          </p:nvPr>
        </p:nvSpPr>
        <p:spPr>
          <a:xfrm>
            <a:off x="841247" y="521208"/>
            <a:ext cx="8229601"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95" name="Shape 95"/>
          <p:cNvSpPr>
            <a:spLocks noGrp="1"/>
          </p:cNvSpPr>
          <p:nvPr>
            <p:ph type="body" sz="quarter" idx="1"/>
          </p:nvPr>
        </p:nvSpPr>
        <p:spPr>
          <a:xfrm>
            <a:off x="841247" y="1151334"/>
            <a:ext cx="3657601" cy="479823"/>
          </a:xfrm>
          <a:prstGeom prst="rect">
            <a:avLst/>
          </a:prstGeom>
        </p:spPr>
        <p:txBody>
          <a:bodyPr anchor="b"/>
          <a:lstStyle>
            <a:lvl1pPr marL="0" indent="0">
              <a:spcBef>
                <a:spcPts val="400"/>
              </a:spcBef>
              <a:buClrTx/>
              <a:buSzTx/>
              <a:buFontTx/>
              <a:buNone/>
              <a:defRPr sz="1800" b="1">
                <a:solidFill>
                  <a:srgbClr val="205382"/>
                </a:solidFill>
                <a:latin typeface="Franklin Gothic Book"/>
                <a:ea typeface="Franklin Gothic Book"/>
                <a:cs typeface="Franklin Gothic Book"/>
                <a:sym typeface="Franklin Gothic Book"/>
              </a:defRPr>
            </a:lvl1pPr>
            <a:lvl2pPr marL="0" indent="457200">
              <a:spcBef>
                <a:spcPts val="400"/>
              </a:spcBef>
              <a:buClrTx/>
              <a:buSzTx/>
              <a:buFontTx/>
              <a:buNone/>
              <a:defRPr sz="1800" b="1">
                <a:solidFill>
                  <a:srgbClr val="205382"/>
                </a:solidFill>
                <a:latin typeface="Franklin Gothic Book"/>
                <a:ea typeface="Franklin Gothic Book"/>
                <a:cs typeface="Franklin Gothic Book"/>
                <a:sym typeface="Franklin Gothic Book"/>
              </a:defRPr>
            </a:lvl2pPr>
            <a:lvl3pPr marL="0" indent="914400">
              <a:spcBef>
                <a:spcPts val="400"/>
              </a:spcBef>
              <a:buClrTx/>
              <a:buSzTx/>
              <a:buFontTx/>
              <a:buNone/>
              <a:defRPr sz="1800" b="1">
                <a:solidFill>
                  <a:srgbClr val="205382"/>
                </a:solidFill>
                <a:latin typeface="Franklin Gothic Book"/>
                <a:ea typeface="Franklin Gothic Book"/>
                <a:cs typeface="Franklin Gothic Book"/>
                <a:sym typeface="Franklin Gothic Book"/>
              </a:defRPr>
            </a:lvl3pPr>
            <a:lvl4pPr marL="0" indent="1371600">
              <a:spcBef>
                <a:spcPts val="400"/>
              </a:spcBef>
              <a:buClrTx/>
              <a:buSzTx/>
              <a:buFontTx/>
              <a:buNone/>
              <a:defRPr sz="1800" b="1">
                <a:solidFill>
                  <a:srgbClr val="205382"/>
                </a:solidFill>
                <a:latin typeface="Franklin Gothic Book"/>
                <a:ea typeface="Franklin Gothic Book"/>
                <a:cs typeface="Franklin Gothic Book"/>
                <a:sym typeface="Franklin Gothic Book"/>
              </a:defRPr>
            </a:lvl4pPr>
            <a:lvl5pPr marL="0" indent="1828800">
              <a:spcBef>
                <a:spcPts val="400"/>
              </a:spcBef>
              <a:buClrTx/>
              <a:buSzTx/>
              <a:buFontTx/>
              <a:buNone/>
              <a:defRPr sz="1800" b="1">
                <a:solidFill>
                  <a:srgbClr val="205382"/>
                </a:solidFill>
                <a:latin typeface="Franklin Gothic Book"/>
                <a:ea typeface="Franklin Gothic Book"/>
                <a:cs typeface="Franklin Gothic Book"/>
                <a:sym typeface="Franklin Gothic Book"/>
              </a:defRPr>
            </a:lvl5pPr>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body" sz="quarter" idx="13"/>
          </p:nvPr>
        </p:nvSpPr>
        <p:spPr>
          <a:xfrm>
            <a:off x="4700015" y="1151334"/>
            <a:ext cx="3657601" cy="479823"/>
          </a:xfrm>
          <a:prstGeom prst="rect">
            <a:avLst/>
          </a:prstGeom>
        </p:spPr>
        <p:txBody>
          <a:bodyPr anchor="b"/>
          <a:lstStyle/>
          <a:p>
            <a:pPr marL="0" indent="0">
              <a:spcBef>
                <a:spcPts val="400"/>
              </a:spcBef>
              <a:buClrTx/>
              <a:buSzTx/>
              <a:buFontTx/>
              <a:buNone/>
              <a:defRPr sz="1800" b="1">
                <a:solidFill>
                  <a:srgbClr val="205382"/>
                </a:solidFill>
                <a:latin typeface="Arial"/>
                <a:ea typeface="Arial"/>
                <a:cs typeface="Arial"/>
                <a:sym typeface="Arial"/>
              </a:defRPr>
            </a:pPr>
            <a:endParaRPr/>
          </a:p>
        </p:txBody>
      </p:sp>
      <p:sp>
        <p:nvSpPr>
          <p:cNvPr id="97" name="Shape 97"/>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Off val="44000"/>
          </a:schemeClr>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205978"/>
            <a:ext cx="8229600" cy="48220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4" name="Shape 4"/>
          <p:cNvSpPr>
            <a:spLocks noGrp="1"/>
          </p:cNvSpPr>
          <p:nvPr>
            <p:ph type="body" idx="1"/>
          </p:nvPr>
        </p:nvSpPr>
        <p:spPr>
          <a:xfrm>
            <a:off x="457200" y="825103"/>
            <a:ext cx="8229600" cy="376952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hape 5"/>
          <p:cNvSpPr>
            <a:spLocks noGrp="1"/>
          </p:cNvSpPr>
          <p:nvPr>
            <p:ph type="sldNum" sz="quarter" idx="2"/>
          </p:nvPr>
        </p:nvSpPr>
        <p:spPr>
          <a:xfrm>
            <a:off x="8189914" y="4852987"/>
            <a:ext cx="343903" cy="358141"/>
          </a:xfrm>
          <a:prstGeom prst="rect">
            <a:avLst/>
          </a:prstGeom>
          <a:ln w="12700">
            <a:miter lim="400000"/>
          </a:ln>
        </p:spPr>
        <p:txBody>
          <a:bodyPr wrap="none" lIns="45719" rIns="45719">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9pPr>
    </p:titleStyle>
    <p:bodyStyle>
      <a:lvl1pPr marL="457200" marR="0" indent="-45720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6"/>
          <p:cNvGrpSpPr/>
          <p:nvPr/>
        </p:nvGrpSpPr>
        <p:grpSpPr>
          <a:xfrm>
            <a:off x="0" y="0"/>
            <a:ext cx="9144001" cy="5143501"/>
            <a:chOff x="0" y="0"/>
            <a:chExt cx="12192000" cy="6858000"/>
          </a:xfrm>
        </p:grpSpPr>
        <p:sp>
          <p:nvSpPr>
            <p:cNvPr id="2" name="Shape 2"/>
            <p:cNvSpPr/>
            <p:nvPr/>
          </p:nvSpPr>
          <p:spPr>
            <a:xfrm>
              <a:off x="0" y="314324"/>
              <a:ext cx="12192001" cy="1"/>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3" name="Shape 3"/>
            <p:cNvSpPr/>
            <p:nvPr/>
          </p:nvSpPr>
          <p:spPr>
            <a:xfrm>
              <a:off x="0" y="6562725"/>
              <a:ext cx="12192001" cy="1"/>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4" name="Shape 4"/>
            <p:cNvSpPr/>
            <p:nvPr/>
          </p:nvSpPr>
          <p:spPr>
            <a:xfrm flipV="1">
              <a:off x="304799" y="1"/>
              <a:ext cx="1" cy="6858000"/>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5" name="Shape 5"/>
            <p:cNvSpPr/>
            <p:nvPr/>
          </p:nvSpPr>
          <p:spPr>
            <a:xfrm flipV="1">
              <a:off x="11887200" y="0"/>
              <a:ext cx="1" cy="6858000"/>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grpSp>
      <p:sp>
        <p:nvSpPr>
          <p:cNvPr id="7" name="Shape 7"/>
          <p:cNvSpPr>
            <a:spLocks noGrp="1"/>
          </p:cNvSpPr>
          <p:nvPr>
            <p:ph type="title"/>
          </p:nvPr>
        </p:nvSpPr>
        <p:spPr>
          <a:xfrm>
            <a:off x="457201" y="273844"/>
            <a:ext cx="8229601" cy="99417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Click to edit Master title style</a:t>
            </a:r>
          </a:p>
        </p:txBody>
      </p:sp>
      <p:sp>
        <p:nvSpPr>
          <p:cNvPr id="8" name="Shape 8"/>
          <p:cNvSpPr>
            <a:spLocks noGrp="1"/>
          </p:cNvSpPr>
          <p:nvPr>
            <p:ph type="body" idx="1"/>
          </p:nvPr>
        </p:nvSpPr>
        <p:spPr>
          <a:xfrm>
            <a:off x="457198" y="1369218"/>
            <a:ext cx="8229602" cy="348853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Click to edit Master text styles</a:t>
            </a:r>
          </a:p>
          <a:p>
            <a:pPr lvl="1"/>
            <a:r>
              <a:t>Second level</a:t>
            </a:r>
          </a:p>
          <a:p>
            <a:pPr lvl="2"/>
            <a:r>
              <a:t>Third level</a:t>
            </a:r>
          </a:p>
          <a:p>
            <a:pPr lvl="3"/>
            <a:r>
              <a:t>Fourth level</a:t>
            </a:r>
          </a:p>
        </p:txBody>
      </p:sp>
      <p:sp>
        <p:nvSpPr>
          <p:cNvPr id="9" name="Shape 9"/>
          <p:cNvSpPr>
            <a:spLocks noGrp="1"/>
          </p:cNvSpPr>
          <p:nvPr>
            <p:ph type="sldNum" sz="quarter" idx="2"/>
          </p:nvPr>
        </p:nvSpPr>
        <p:spPr>
          <a:xfrm>
            <a:off x="6319805" y="4651847"/>
            <a:ext cx="233395" cy="230832"/>
          </a:xfrm>
          <a:prstGeom prst="rect">
            <a:avLst/>
          </a:prstGeom>
          <a:ln w="12700">
            <a:miter lim="400000"/>
          </a:ln>
        </p:spPr>
        <p:txBody>
          <a:bodyPr wrap="none" lIns="45719" rIns="45719" anchor="ctr">
            <a:spAutoFit/>
          </a:bodyPr>
          <a:lstStyle>
            <a:lvl1pPr algn="r">
              <a:defRPr sz="900"/>
            </a:lvl1pPr>
          </a:lstStyle>
          <a:p>
            <a:fld id="{86CB4B4D-7CA3-9044-876B-883B54F8677D}" type="slidenum">
              <a:t>‹#›</a:t>
            </a:fld>
            <a:endParaRPr/>
          </a:p>
        </p:txBody>
      </p:sp>
    </p:spTree>
    <p:extLst>
      <p:ext uri="{BB962C8B-B14F-4D97-AF65-F5344CB8AC3E}">
        <p14:creationId xmlns:p14="http://schemas.microsoft.com/office/powerpoint/2010/main" val="230221183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transition spd="med"/>
  <p:txStyles>
    <p:titleStyle>
      <a:lvl1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1pPr>
      <a:lvl2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2pPr>
      <a:lvl3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3pPr>
      <a:lvl4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4pPr>
      <a:lvl5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5pPr>
      <a:lvl6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6pPr>
      <a:lvl7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7pPr>
      <a:lvl8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8pPr>
      <a:lvl9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9pPr>
    </p:titleStyle>
    <p:bodyStyle>
      <a:lvl1pPr marL="171450" marR="0" indent="-17145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1pPr>
      <a:lvl2pPr marL="557213" marR="0" indent="-214313"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2pPr>
      <a:lvl3pPr marL="930728" marR="0" indent="-244928"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3pPr>
      <a:lvl4pPr marL="1314450" marR="0" indent="-28575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4pPr>
      <a:lvl5pPr marL="1714500" marR="0" indent="-3429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5pPr>
      <a:lvl6pPr marL="20955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6pPr>
      <a:lvl7pPr marL="24384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7pPr>
      <a:lvl8pPr marL="27813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8pPr>
      <a:lvl9pPr marL="31242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9pPr>
    </p:bodyStyle>
    <p:otherStyle>
      <a:lvl1pPr marL="0" marR="0" indent="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3429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6858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0287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3716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17145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0574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24003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27432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7.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5.xml"/><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subTitle" sz="quarter" idx="1"/>
          </p:nvPr>
        </p:nvSpPr>
        <p:spPr>
          <a:xfrm>
            <a:off x="0" y="1768929"/>
            <a:ext cx="9053512" cy="2033587"/>
          </a:xfrm>
          <a:prstGeom prst="rect">
            <a:avLst/>
          </a:prstGeom>
          <a:solidFill>
            <a:schemeClr val="bg1"/>
          </a:solidFill>
        </p:spPr>
        <p:txBody>
          <a:bodyPr>
            <a:noAutofit/>
          </a:bodyPr>
          <a:lstStyle>
            <a:lvl1pPr>
              <a:defRPr sz="2800">
                <a:solidFill>
                  <a:srgbClr val="00497C"/>
                </a:solidFill>
              </a:defRPr>
            </a:lvl1pPr>
          </a:lstStyle>
          <a:p>
            <a:r>
              <a:rPr lang="en-US" sz="3200"/>
              <a:t>Marketing Analytics </a:t>
            </a:r>
            <a:endParaRPr lang="en-US" sz="3200" dirty="0"/>
          </a:p>
          <a:p>
            <a:endParaRPr lang="en-US" sz="3200" dirty="0"/>
          </a:p>
          <a:p>
            <a:endParaRPr lang="en-US" dirty="0"/>
          </a:p>
          <a:p>
            <a:r>
              <a:rPr lang="en-US" dirty="0">
                <a:solidFill>
                  <a:schemeClr val="tx1"/>
                </a:solidFill>
              </a:rPr>
              <a:t>Raj Venkatesan </a:t>
            </a:r>
          </a:p>
          <a:p>
            <a:endParaRPr lang="en-US"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10231" b="10231"/>
          <a:stretch>
            <a:fillRect/>
          </a:stretch>
        </p:blipFill>
        <p:spPr>
          <a:xfrm>
            <a:off x="439404" y="452550"/>
            <a:ext cx="3028950" cy="1801416"/>
          </a:xfrm>
        </p:spPr>
      </p:pic>
      <p:sp>
        <p:nvSpPr>
          <p:cNvPr id="28674" name="Slide Number Placeholder 3"/>
          <p:cNvSpPr>
            <a:spLocks noGrp="1"/>
          </p:cNvSpPr>
          <p:nvPr>
            <p:ph type="sldNum" sz="quarter" idx="12"/>
          </p:nvPr>
        </p:nvSpPr>
        <p:spPr bwMode="auto">
          <a:xfrm>
            <a:off x="1485901" y="4767263"/>
            <a:ext cx="226983" cy="2308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400">
                <a:solidFill>
                  <a:schemeClr val="tx1"/>
                </a:solidFill>
                <a:latin typeface="Calibri" charset="0"/>
                <a:ea typeface="MS PGothic" charset="-128"/>
              </a:defRPr>
            </a:lvl1pPr>
            <a:lvl2pPr marL="557213" indent="-214313">
              <a:spcBef>
                <a:spcPct val="20000"/>
              </a:spcBef>
              <a:buFont typeface="Arial" charset="0"/>
              <a:buChar char="–"/>
              <a:defRPr sz="2100">
                <a:solidFill>
                  <a:schemeClr val="tx1"/>
                </a:solidFill>
                <a:latin typeface="Calibri" charset="0"/>
                <a:ea typeface="MS PGothic" charset="-128"/>
              </a:defRPr>
            </a:lvl2pPr>
            <a:lvl3pPr marL="857250" indent="-171450">
              <a:spcBef>
                <a:spcPct val="20000"/>
              </a:spcBef>
              <a:buFont typeface="Arial" charset="0"/>
              <a:buChar char="•"/>
              <a:defRPr sz="1800">
                <a:solidFill>
                  <a:schemeClr val="tx1"/>
                </a:solidFill>
                <a:latin typeface="Calibri" charset="0"/>
                <a:ea typeface="MS PGothic" charset="-128"/>
              </a:defRPr>
            </a:lvl3pPr>
            <a:lvl4pPr marL="1200150" indent="-171450">
              <a:spcBef>
                <a:spcPct val="20000"/>
              </a:spcBef>
              <a:buFont typeface="Arial" charset="0"/>
              <a:buChar char="–"/>
              <a:defRPr sz="1500">
                <a:solidFill>
                  <a:schemeClr val="tx1"/>
                </a:solidFill>
                <a:latin typeface="Calibri" charset="0"/>
                <a:ea typeface="MS PGothic" charset="-128"/>
              </a:defRPr>
            </a:lvl4pPr>
            <a:lvl5pPr marL="1543050" indent="-171450">
              <a:spcBef>
                <a:spcPct val="20000"/>
              </a:spcBef>
              <a:buFont typeface="Arial" charset="0"/>
              <a:buChar char="»"/>
              <a:defRPr sz="1500">
                <a:solidFill>
                  <a:schemeClr val="tx1"/>
                </a:solidFill>
                <a:latin typeface="Calibri" charset="0"/>
                <a:ea typeface="MS PGothic" charset="-128"/>
              </a:defRPr>
            </a:lvl5pPr>
            <a:lvl6pPr marL="18859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6pPr>
            <a:lvl7pPr marL="22288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7pPr>
            <a:lvl8pPr marL="25717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8pPr>
            <a:lvl9pPr marL="29146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9pPr>
          </a:lstStyle>
          <a:p>
            <a:pPr algn="l">
              <a:spcBef>
                <a:spcPct val="0"/>
              </a:spcBef>
              <a:buFontTx/>
              <a:buNone/>
            </a:pPr>
            <a:fld id="{992BB11E-6409-7845-A0D3-06ED8CDFEA78}" type="slidenum">
              <a:rPr lang="en-US" altLang="en-US" sz="900">
                <a:solidFill>
                  <a:srgbClr val="898989"/>
                </a:solidFill>
              </a:rPr>
              <a:pPr algn="l">
                <a:spcBef>
                  <a:spcPct val="0"/>
                </a:spcBef>
                <a:buFontTx/>
                <a:buNone/>
              </a:pPr>
              <a:t>10</a:t>
            </a:fld>
            <a:endParaRPr lang="en-US" altLang="en-US" sz="900">
              <a:solidFill>
                <a:srgbClr val="898989"/>
              </a:solidFill>
            </a:endParaRPr>
          </a:p>
        </p:txBody>
      </p:sp>
      <p:pic>
        <p:nvPicPr>
          <p:cNvPr id="286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6854" y="329916"/>
            <a:ext cx="257532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137" y="2836611"/>
            <a:ext cx="315634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7560" y="2573962"/>
            <a:ext cx="2501186" cy="18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99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66002"/>
            <a:ext cx="7556500" cy="481939"/>
          </a:xfrm>
        </p:spPr>
        <p:txBody>
          <a:bodyPr/>
          <a:lstStyle/>
          <a:p>
            <a:r>
              <a:rPr lang="en-US" dirty="0"/>
              <a:t>Weather Co.</a:t>
            </a:r>
          </a:p>
        </p:txBody>
      </p:sp>
      <p:sp>
        <p:nvSpPr>
          <p:cNvPr id="5" name="Text Placeholder 4"/>
          <p:cNvSpPr>
            <a:spLocks noGrp="1"/>
          </p:cNvSpPr>
          <p:nvPr>
            <p:ph type="body" idx="1"/>
          </p:nvPr>
        </p:nvSpPr>
        <p:spPr>
          <a:xfrm>
            <a:off x="838200" y="747941"/>
            <a:ext cx="7786378" cy="3585990"/>
          </a:xfrm>
        </p:spPr>
        <p:txBody>
          <a:bodyPr>
            <a:normAutofit fontScale="77500" lnSpcReduction="20000"/>
          </a:bodyPr>
          <a:lstStyle/>
          <a:p>
            <a:r>
              <a:rPr lang="en-US" dirty="0"/>
              <a:t>2008</a:t>
            </a:r>
          </a:p>
          <a:p>
            <a:pPr lvl="1"/>
            <a:r>
              <a:rPr lang="en-US" dirty="0"/>
              <a:t>Landmark communications sells weather channel to a consortium of NBC, Bain Capital, and Blackstone</a:t>
            </a:r>
          </a:p>
          <a:p>
            <a:pPr lvl="1"/>
            <a:r>
              <a:rPr lang="en-US" dirty="0"/>
              <a:t>Competition from Monsanto, Yahoo, and Google</a:t>
            </a:r>
          </a:p>
          <a:p>
            <a:pPr lvl="1"/>
            <a:endParaRPr lang="en-US" dirty="0"/>
          </a:p>
          <a:p>
            <a:r>
              <a:rPr lang="en-US" dirty="0"/>
              <a:t>2012</a:t>
            </a:r>
          </a:p>
          <a:p>
            <a:pPr lvl="1"/>
            <a:r>
              <a:rPr lang="en-US" dirty="0"/>
              <a:t>David Kenny steps in as CEO</a:t>
            </a:r>
          </a:p>
          <a:p>
            <a:pPr lvl="1"/>
            <a:r>
              <a:rPr lang="en-US" dirty="0"/>
              <a:t>Acquires weather central and weather underground (new source of data)</a:t>
            </a:r>
          </a:p>
          <a:p>
            <a:pPr lvl="1"/>
            <a:r>
              <a:rPr lang="en-US" dirty="0"/>
              <a:t>Develops industry specific applications</a:t>
            </a:r>
          </a:p>
          <a:p>
            <a:pPr lvl="2"/>
            <a:r>
              <a:rPr lang="en-US" dirty="0"/>
              <a:t>weather data for more targeted advertising by cross-referencing consumer data analysis</a:t>
            </a:r>
          </a:p>
          <a:p>
            <a:pPr lvl="2"/>
            <a:r>
              <a:rPr lang="en-US" dirty="0"/>
              <a:t>Total Turbulence product for aviation</a:t>
            </a:r>
          </a:p>
          <a:p>
            <a:pPr lvl="2"/>
            <a:r>
              <a:rPr lang="en-US" dirty="0"/>
              <a:t>Weather information embedded in car systems</a:t>
            </a:r>
          </a:p>
          <a:p>
            <a:pPr lvl="2"/>
            <a:r>
              <a:rPr lang="en-US" dirty="0"/>
              <a:t>Partnerships with American Red Cross, focus on disaster preparedness</a:t>
            </a:r>
          </a:p>
          <a:p>
            <a:pPr lvl="1"/>
            <a:endParaRPr lang="en-US" dirty="0"/>
          </a:p>
          <a:p>
            <a:pPr lvl="1"/>
            <a:endParaRPr lang="en-US" dirty="0"/>
          </a:p>
        </p:txBody>
      </p:sp>
    </p:spTree>
    <p:extLst>
      <p:ext uri="{BB962C8B-B14F-4D97-AF65-F5344CB8AC3E}">
        <p14:creationId xmlns:p14="http://schemas.microsoft.com/office/powerpoint/2010/main" val="4719880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a:t>
            </a:r>
          </a:p>
        </p:txBody>
      </p:sp>
      <p:pic>
        <p:nvPicPr>
          <p:cNvPr id="4" name="Picture 3"/>
          <p:cNvPicPr>
            <a:picLocks noChangeAspect="1"/>
          </p:cNvPicPr>
          <p:nvPr/>
        </p:nvPicPr>
        <p:blipFill>
          <a:blip r:embed="rId2"/>
          <a:stretch>
            <a:fillRect/>
          </a:stretch>
        </p:blipFill>
        <p:spPr>
          <a:xfrm>
            <a:off x="0" y="0"/>
            <a:ext cx="9144000" cy="5166992"/>
          </a:xfrm>
          <a:prstGeom prst="rect">
            <a:avLst/>
          </a:prstGeom>
        </p:spPr>
      </p:pic>
    </p:spTree>
    <p:extLst>
      <p:ext uri="{BB962C8B-B14F-4D97-AF65-F5344CB8AC3E}">
        <p14:creationId xmlns:p14="http://schemas.microsoft.com/office/powerpoint/2010/main" val="177242455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1"/>
            <a:ext cx="9144001" cy="5147424"/>
          </a:xfrm>
          <a:prstGeom prst="rect">
            <a:avLst/>
          </a:prstGeom>
        </p:spPr>
      </p:pic>
    </p:spTree>
    <p:extLst>
      <p:ext uri="{BB962C8B-B14F-4D97-AF65-F5344CB8AC3E}">
        <p14:creationId xmlns:p14="http://schemas.microsoft.com/office/powerpoint/2010/main" val="20765143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But the Ability to Harness Big Data for Insights is RARE</a:t>
            </a:r>
          </a:p>
        </p:txBody>
      </p:sp>
      <p:sp>
        <p:nvSpPr>
          <p:cNvPr id="197" name="Shape 197"/>
          <p:cNvSpPr>
            <a:spLocks noGrp="1"/>
          </p:cNvSpPr>
          <p:nvPr>
            <p:ph type="body" idx="1"/>
          </p:nvPr>
        </p:nvSpPr>
        <p:spPr>
          <a:xfrm>
            <a:off x="674691" y="1059539"/>
            <a:ext cx="7556501" cy="3226860"/>
          </a:xfrm>
          <a:prstGeom prst="rect">
            <a:avLst/>
          </a:prstGeom>
        </p:spPr>
        <p:txBody>
          <a:bodyPr>
            <a:normAutofit lnSpcReduction="10000"/>
          </a:bodyPr>
          <a:lstStyle/>
          <a:p>
            <a:pPr marL="135788" indent="-135788" defTabSz="452627">
              <a:defRPr sz="1979" i="1">
                <a:solidFill>
                  <a:srgbClr val="D71A16"/>
                </a:solidFill>
              </a:defRPr>
            </a:pPr>
            <a:r>
              <a:t>86% of respondents in a McKinsey Survey say their organizations have been at best only somewhat effective at meeting the primary objective of their data and analytics programs.</a:t>
            </a:r>
          </a:p>
          <a:p>
            <a:pPr marL="497890" lvl="1" indent="-135788" defTabSz="452627">
              <a:buChar char="•"/>
              <a:defRPr sz="1979"/>
            </a:pPr>
            <a:endParaRPr/>
          </a:p>
          <a:p>
            <a:pPr marL="135788" indent="-135788" defTabSz="452627">
              <a:defRPr sz="1979"/>
            </a:pPr>
            <a:r>
              <a:t> Capturing data-related opportunities to improve revenues, boost productivity and sometimes create entirely new businesses puts</a:t>
            </a:r>
          </a:p>
          <a:p>
            <a:pPr marL="497890" lvl="1" indent="-135788" defTabSz="452627">
              <a:buChar char="•"/>
              <a:defRPr sz="1979"/>
            </a:pPr>
            <a:r>
              <a:t>new demands on companies-requiring not only new talent.....</a:t>
            </a:r>
            <a:r>
              <a:rPr b="1">
                <a:solidFill>
                  <a:srgbClr val="D71A16"/>
                </a:solidFill>
              </a:rPr>
              <a:t>but also significant changes in mindsets</a:t>
            </a:r>
            <a:r>
              <a:t>....</a:t>
            </a:r>
          </a:p>
          <a:p>
            <a:pPr marL="497890" lvl="1" indent="-135788" defTabSz="452627">
              <a:buChar char="•"/>
              <a:defRPr sz="1979"/>
            </a:pPr>
            <a:endParaRPr/>
          </a:p>
          <a:p>
            <a:pPr marL="0" indent="0" defTabSz="452627">
              <a:buSzTx/>
              <a:buFontTx/>
              <a:buNone/>
              <a:defRPr sz="1188"/>
            </a:pPr>
            <a:r>
              <a:t>McKinsey Quarterly, November 2013</a:t>
            </a:r>
          </a:p>
        </p:txBody>
      </p:sp>
      <p:sp>
        <p:nvSpPr>
          <p:cNvPr id="198" name="Shape 1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190" y="267424"/>
            <a:ext cx="7556500" cy="481939"/>
          </a:xfrm>
        </p:spPr>
        <p:txBody>
          <a:bodyPr/>
          <a:lstStyle/>
          <a:p>
            <a:r>
              <a:rPr lang="en-US" dirty="0"/>
              <a:t>Marketing Analytics?</a:t>
            </a:r>
          </a:p>
        </p:txBody>
      </p:sp>
      <p:sp>
        <p:nvSpPr>
          <p:cNvPr id="4" name="TextBox 3"/>
          <p:cNvSpPr txBox="1"/>
          <p:nvPr/>
        </p:nvSpPr>
        <p:spPr>
          <a:xfrm>
            <a:off x="457201" y="4266406"/>
            <a:ext cx="8229600" cy="346249"/>
          </a:xfrm>
          <a:prstGeom prst="rect">
            <a:avLst/>
          </a:prstGeom>
          <a:noFill/>
        </p:spPr>
        <p:txBody>
          <a:bodyPr wrap="square" lIns="68580" tIns="34290" rIns="68580" bIns="34290" rtlCol="0">
            <a:spAutoFit/>
          </a:bodyPr>
          <a:lstStyle/>
          <a:p>
            <a:r>
              <a:rPr lang="en-US" sz="1200" dirty="0"/>
              <a:t>Source</a:t>
            </a:r>
            <a:r>
              <a:rPr lang="en-US" dirty="0"/>
              <a:t>: </a:t>
            </a:r>
            <a:r>
              <a:rPr lang="en-US" sz="1100" dirty="0"/>
              <a:t>Thomas Davenport, Competing on Analytics, 2007 </a:t>
            </a:r>
            <a:endParaRPr lang="en-US" dirty="0"/>
          </a:p>
        </p:txBody>
      </p:sp>
      <p:sp>
        <p:nvSpPr>
          <p:cNvPr id="5" name="Right Brace 45"/>
          <p:cNvSpPr>
            <a:spLocks/>
          </p:cNvSpPr>
          <p:nvPr/>
        </p:nvSpPr>
        <p:spPr bwMode="auto">
          <a:xfrm>
            <a:off x="6958014" y="2440009"/>
            <a:ext cx="139700" cy="1393031"/>
          </a:xfrm>
          <a:prstGeom prst="rightBrace">
            <a:avLst>
              <a:gd name="adj1" fmla="val 27760"/>
              <a:gd name="adj2" fmla="val 50000"/>
            </a:avLst>
          </a:prstGeom>
          <a:noFill/>
          <a:ln w="28575">
            <a:solidFill>
              <a:schemeClr val="accent2">
                <a:lumMod val="50000"/>
              </a:schemeClr>
            </a:solidFill>
            <a:round/>
            <a:headEnd/>
            <a:tailEnd/>
          </a:ln>
          <a:extLst>
            <a:ext uri="{909E8E84-426E-40dd-AFC4-6F175D3DCCD1}">
              <a14:hiddenFill xmlns="" xmlns:a14="http://schemas.microsoft.com/office/drawing/2010/main">
                <a:solidFill>
                  <a:srgbClr val="FFFFFF"/>
                </a:solidFill>
              </a14:hiddenFill>
            </a:ext>
          </a:extLst>
        </p:spPr>
        <p:txBody>
          <a:bodyPr lIns="56243" tIns="28121" rIns="56243" bIns="28121"/>
          <a:lstStyle/>
          <a:p>
            <a:endParaRPr lang="en-US" sz="1400">
              <a:solidFill>
                <a:schemeClr val="accent2">
                  <a:lumMod val="50000"/>
                </a:schemeClr>
              </a:solidFill>
              <a:cs typeface="Arial" charset="0"/>
            </a:endParaRPr>
          </a:p>
        </p:txBody>
      </p:sp>
      <p:cxnSp>
        <p:nvCxnSpPr>
          <p:cNvPr id="6" name="Straight Arrow Connector 12"/>
          <p:cNvCxnSpPr>
            <a:cxnSpLocks noChangeShapeType="1"/>
          </p:cNvCxnSpPr>
          <p:nvPr/>
        </p:nvCxnSpPr>
        <p:spPr bwMode="auto">
          <a:xfrm flipV="1">
            <a:off x="1663702" y="3986632"/>
            <a:ext cx="5065713"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 name="Straight Arrow Connector 5"/>
          <p:cNvCxnSpPr>
            <a:cxnSpLocks noChangeShapeType="1"/>
          </p:cNvCxnSpPr>
          <p:nvPr/>
        </p:nvCxnSpPr>
        <p:spPr bwMode="auto">
          <a:xfrm rot="5400000" flipH="1" flipV="1">
            <a:off x="145258" y="2478108"/>
            <a:ext cx="3057525" cy="793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 name="TextBox 8"/>
          <p:cNvSpPr txBox="1">
            <a:spLocks noChangeArrowheads="1"/>
          </p:cNvSpPr>
          <p:nvPr/>
        </p:nvSpPr>
        <p:spPr bwMode="auto">
          <a:xfrm>
            <a:off x="7207251" y="2771002"/>
            <a:ext cx="1441450" cy="714664"/>
          </a:xfrm>
          <a:prstGeom prst="rect">
            <a:avLst/>
          </a:prstGeom>
          <a:solidFill>
            <a:schemeClr val="bg1"/>
          </a:solidFill>
          <a:ln>
            <a:solidFill>
              <a:schemeClr val="accent2">
                <a:lumMod val="50000"/>
              </a:schemeClr>
            </a:solidFill>
          </a:ln>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chemeClr val="accent2">
                    <a:lumMod val="50000"/>
                  </a:schemeClr>
                </a:solidFill>
                <a:latin typeface="+mn-lt"/>
                <a:ea typeface="ＭＳ Ｐゴシック" charset="0"/>
                <a:cs typeface="ＭＳ Ｐゴシック" charset="0"/>
              </a:rPr>
              <a:t>Descriptive Analytics</a:t>
            </a:r>
          </a:p>
          <a:p>
            <a:pPr eaLnBrk="1" hangingPunct="1"/>
            <a:r>
              <a:rPr lang="en-US" sz="1400" dirty="0">
                <a:solidFill>
                  <a:schemeClr val="accent2">
                    <a:lumMod val="50000"/>
                  </a:schemeClr>
                </a:solidFill>
                <a:latin typeface="+mn-lt"/>
                <a:ea typeface="ＭＳ Ｐゴシック" charset="0"/>
                <a:cs typeface="ＭＳ Ｐゴシック" charset="0"/>
              </a:rPr>
              <a:t>(the </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what</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a:t>
            </a:r>
            <a:endParaRPr lang="en-US" sz="1400" dirty="0">
              <a:solidFill>
                <a:schemeClr val="accent2">
                  <a:lumMod val="50000"/>
                </a:schemeClr>
              </a:solidFill>
              <a:latin typeface="+mn-lt"/>
              <a:cs typeface="Arial" charset="0"/>
            </a:endParaRPr>
          </a:p>
        </p:txBody>
      </p:sp>
      <p:sp>
        <p:nvSpPr>
          <p:cNvPr id="9" name="TextBox 14"/>
          <p:cNvSpPr txBox="1">
            <a:spLocks noChangeArrowheads="1"/>
          </p:cNvSpPr>
          <p:nvPr/>
        </p:nvSpPr>
        <p:spPr bwMode="auto">
          <a:xfrm>
            <a:off x="257176" y="1951059"/>
            <a:ext cx="1298577" cy="85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700" b="1" dirty="0">
                <a:latin typeface="+mn-lt"/>
                <a:ea typeface="ＭＳ Ｐゴシック" charset="0"/>
                <a:cs typeface="ＭＳ Ｐゴシック" charset="0"/>
              </a:rPr>
              <a:t>Degree</a:t>
            </a:r>
          </a:p>
          <a:p>
            <a:pPr algn="ctr" eaLnBrk="1" hangingPunct="1"/>
            <a:r>
              <a:rPr lang="en-US" sz="1700" b="1" dirty="0">
                <a:latin typeface="+mn-lt"/>
                <a:ea typeface="ＭＳ Ｐゴシック" charset="0"/>
                <a:cs typeface="ＭＳ Ｐゴシック" charset="0"/>
              </a:rPr>
              <a:t> of</a:t>
            </a:r>
          </a:p>
          <a:p>
            <a:pPr algn="ctr" eaLnBrk="1" hangingPunct="1"/>
            <a:r>
              <a:rPr lang="en-US" sz="1700" b="1" dirty="0">
                <a:latin typeface="+mn-lt"/>
                <a:ea typeface="ＭＳ Ｐゴシック" charset="0"/>
                <a:cs typeface="ＭＳ Ｐゴシック" charset="0"/>
              </a:rPr>
              <a:t> Intelligence</a:t>
            </a:r>
          </a:p>
        </p:txBody>
      </p:sp>
      <p:sp>
        <p:nvSpPr>
          <p:cNvPr id="10" name="TextBox 8"/>
          <p:cNvSpPr txBox="1">
            <a:spLocks noChangeArrowheads="1"/>
          </p:cNvSpPr>
          <p:nvPr/>
        </p:nvSpPr>
        <p:spPr bwMode="auto">
          <a:xfrm>
            <a:off x="7207250" y="1137465"/>
            <a:ext cx="1479551" cy="93395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rgbClr val="C00000"/>
                </a:solidFill>
                <a:latin typeface="+mn-lt"/>
                <a:ea typeface="ＭＳ Ｐゴシック" charset="0"/>
                <a:cs typeface="ＭＳ Ｐゴシック" charset="0"/>
              </a:rPr>
              <a:t>Predictive and Prescriptive Analytics</a:t>
            </a:r>
          </a:p>
          <a:p>
            <a:pPr eaLnBrk="1" hangingPunct="1"/>
            <a:r>
              <a:rPr lang="en-US" sz="1400" dirty="0">
                <a:solidFill>
                  <a:srgbClr val="C00000"/>
                </a:solidFill>
                <a:latin typeface="+mn-lt"/>
                <a:ea typeface="ＭＳ Ｐゴシック" charset="0"/>
                <a:cs typeface="ＭＳ Ｐゴシック" charset="0"/>
              </a:rPr>
              <a:t>(the </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so what</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a:t>
            </a:r>
            <a:endParaRPr lang="en-US" sz="1400" dirty="0">
              <a:solidFill>
                <a:srgbClr val="C00000"/>
              </a:solidFill>
              <a:latin typeface="+mn-lt"/>
              <a:cs typeface="Arial" charset="0"/>
            </a:endParaRPr>
          </a:p>
        </p:txBody>
      </p:sp>
      <p:sp>
        <p:nvSpPr>
          <p:cNvPr id="11" name="Right Brace 45"/>
          <p:cNvSpPr>
            <a:spLocks/>
          </p:cNvSpPr>
          <p:nvPr/>
        </p:nvSpPr>
        <p:spPr bwMode="auto">
          <a:xfrm>
            <a:off x="6945313" y="916009"/>
            <a:ext cx="139700" cy="1393031"/>
          </a:xfrm>
          <a:prstGeom prst="rightBrace">
            <a:avLst>
              <a:gd name="adj1" fmla="val 27760"/>
              <a:gd name="adj2" fmla="val 50000"/>
            </a:avLst>
          </a:prstGeom>
          <a:noFill/>
          <a:ln w="28575">
            <a:solidFill>
              <a:srgbClr val="C00000"/>
            </a:solidFill>
            <a:round/>
            <a:headEnd/>
            <a:tailEnd/>
          </a:ln>
          <a:extLst>
            <a:ext uri="{909E8E84-426E-40dd-AFC4-6F175D3DCCD1}">
              <a14:hiddenFill xmlns="" xmlns:a14="http://schemas.microsoft.com/office/drawing/2010/main">
                <a:solidFill>
                  <a:srgbClr val="FFFFFF"/>
                </a:solidFill>
              </a14:hiddenFill>
            </a:ext>
          </a:extLst>
        </p:spPr>
        <p:txBody>
          <a:bodyPr lIns="56243" tIns="28121" rIns="56243" bIns="28121"/>
          <a:lstStyle/>
          <a:p>
            <a:endParaRPr lang="en-US" sz="1400">
              <a:solidFill>
                <a:srgbClr val="FF0000"/>
              </a:solidFill>
              <a:cs typeface="Arial" charset="0"/>
            </a:endParaRPr>
          </a:p>
        </p:txBody>
      </p:sp>
      <p:sp>
        <p:nvSpPr>
          <p:cNvPr id="12" name="TextBox 14"/>
          <p:cNvSpPr txBox="1">
            <a:spLocks noChangeArrowheads="1"/>
          </p:cNvSpPr>
          <p:nvPr/>
        </p:nvSpPr>
        <p:spPr bwMode="auto">
          <a:xfrm>
            <a:off x="1681163" y="4023885"/>
            <a:ext cx="4979985" cy="322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700" b="1" dirty="0">
                <a:latin typeface="+mn-lt"/>
                <a:ea typeface="ＭＳ Ｐゴシック" charset="0"/>
                <a:cs typeface="ＭＳ Ｐゴシック" charset="0"/>
              </a:rPr>
              <a:t>Metrics, Then Analytics!</a:t>
            </a:r>
          </a:p>
        </p:txBody>
      </p:sp>
      <p:cxnSp>
        <p:nvCxnSpPr>
          <p:cNvPr id="13" name="Straight Connector 21"/>
          <p:cNvCxnSpPr>
            <a:cxnSpLocks noChangeShapeType="1"/>
          </p:cNvCxnSpPr>
          <p:nvPr/>
        </p:nvCxnSpPr>
        <p:spPr bwMode="auto">
          <a:xfrm flipV="1">
            <a:off x="1665290" y="3138905"/>
            <a:ext cx="4911725" cy="0"/>
          </a:xfrm>
          <a:prstGeom prst="line">
            <a:avLst/>
          </a:prstGeom>
          <a:noFill/>
          <a:ln w="12700">
            <a:solidFill>
              <a:schemeClr val="accent2">
                <a:lumMod val="75000"/>
              </a:schemeClr>
            </a:solidFill>
            <a:round/>
            <a:headEnd/>
            <a:tailEnd/>
          </a:ln>
          <a:extLst>
            <a:ext uri="{909E8E84-426E-40dd-AFC4-6F175D3DCCD1}">
              <a14:hiddenFill xmlns="" xmlns:a14="http://schemas.microsoft.com/office/drawing/2010/main">
                <a:noFill/>
              </a14:hiddenFill>
            </a:ext>
          </a:extLst>
        </p:spPr>
      </p:cxnSp>
      <p:sp>
        <p:nvSpPr>
          <p:cNvPr id="14" name="TextBox 28"/>
          <p:cNvSpPr txBox="1">
            <a:spLocks noChangeArrowheads="1"/>
          </p:cNvSpPr>
          <p:nvPr/>
        </p:nvSpPr>
        <p:spPr bwMode="auto">
          <a:xfrm>
            <a:off x="1681165" y="882672"/>
            <a:ext cx="1868487"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Optimization</a:t>
            </a:r>
          </a:p>
        </p:txBody>
      </p:sp>
      <p:sp>
        <p:nvSpPr>
          <p:cNvPr id="15" name="TextBox 29"/>
          <p:cNvSpPr txBox="1">
            <a:spLocks noChangeArrowheads="1"/>
          </p:cNvSpPr>
          <p:nvPr/>
        </p:nvSpPr>
        <p:spPr bwMode="auto">
          <a:xfrm>
            <a:off x="1681165" y="1287483"/>
            <a:ext cx="2338387"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Predictive Modeling</a:t>
            </a:r>
          </a:p>
        </p:txBody>
      </p:sp>
      <p:sp>
        <p:nvSpPr>
          <p:cNvPr id="16" name="TextBox 30"/>
          <p:cNvSpPr txBox="1">
            <a:spLocks noChangeArrowheads="1"/>
          </p:cNvSpPr>
          <p:nvPr/>
        </p:nvSpPr>
        <p:spPr bwMode="auto">
          <a:xfrm>
            <a:off x="1681165" y="1635147"/>
            <a:ext cx="2962275"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Randomized Testing</a:t>
            </a:r>
          </a:p>
        </p:txBody>
      </p:sp>
      <p:sp>
        <p:nvSpPr>
          <p:cNvPr id="17" name="TextBox 31"/>
          <p:cNvSpPr txBox="1">
            <a:spLocks noChangeArrowheads="1"/>
          </p:cNvSpPr>
          <p:nvPr/>
        </p:nvSpPr>
        <p:spPr bwMode="auto">
          <a:xfrm>
            <a:off x="1681164" y="2017338"/>
            <a:ext cx="2501900"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Statistical Analysis</a:t>
            </a:r>
          </a:p>
        </p:txBody>
      </p:sp>
      <p:sp>
        <p:nvSpPr>
          <p:cNvPr id="18" name="TextBox 32"/>
          <p:cNvSpPr txBox="1">
            <a:spLocks noChangeArrowheads="1"/>
          </p:cNvSpPr>
          <p:nvPr/>
        </p:nvSpPr>
        <p:spPr bwMode="auto">
          <a:xfrm>
            <a:off x="1681165" y="2436438"/>
            <a:ext cx="1874837"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Alerts</a:t>
            </a:r>
          </a:p>
        </p:txBody>
      </p:sp>
      <p:sp>
        <p:nvSpPr>
          <p:cNvPr id="19" name="TextBox 33"/>
          <p:cNvSpPr txBox="1">
            <a:spLocks noChangeArrowheads="1"/>
          </p:cNvSpPr>
          <p:nvPr/>
        </p:nvSpPr>
        <p:spPr bwMode="auto">
          <a:xfrm>
            <a:off x="1681165" y="2828580"/>
            <a:ext cx="2390775"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Query/drill down</a:t>
            </a:r>
          </a:p>
        </p:txBody>
      </p:sp>
      <p:sp>
        <p:nvSpPr>
          <p:cNvPr id="20" name="TextBox 34"/>
          <p:cNvSpPr txBox="1">
            <a:spLocks noChangeArrowheads="1"/>
          </p:cNvSpPr>
          <p:nvPr/>
        </p:nvSpPr>
        <p:spPr bwMode="auto">
          <a:xfrm>
            <a:off x="1681164" y="3201179"/>
            <a:ext cx="1871662"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Ad hoc reports</a:t>
            </a:r>
          </a:p>
        </p:txBody>
      </p:sp>
      <p:sp>
        <p:nvSpPr>
          <p:cNvPr id="21" name="TextBox 35"/>
          <p:cNvSpPr txBox="1">
            <a:spLocks noChangeArrowheads="1"/>
          </p:cNvSpPr>
          <p:nvPr/>
        </p:nvSpPr>
        <p:spPr bwMode="auto">
          <a:xfrm>
            <a:off x="1681163" y="3569913"/>
            <a:ext cx="2278062"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Standard Reports</a:t>
            </a:r>
          </a:p>
        </p:txBody>
      </p:sp>
      <p:sp>
        <p:nvSpPr>
          <p:cNvPr id="22" name="TextBox 36"/>
          <p:cNvSpPr txBox="1">
            <a:spLocks noChangeArrowheads="1"/>
          </p:cNvSpPr>
          <p:nvPr/>
        </p:nvSpPr>
        <p:spPr bwMode="auto">
          <a:xfrm>
            <a:off x="3937000" y="882672"/>
            <a:ext cx="2941638"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dirty="0">
                <a:solidFill>
                  <a:srgbClr val="C00000"/>
                </a:solidFill>
                <a:latin typeface="Calibri" charset="0"/>
                <a:ea typeface="ＭＳ Ｐゴシック" charset="0"/>
                <a:cs typeface="ＭＳ Ｐゴシック" charset="0"/>
              </a:rPr>
              <a:t>“</a:t>
            </a:r>
            <a:r>
              <a:rPr lang="en-US" altLang="ja-JP" sz="1400" dirty="0">
                <a:solidFill>
                  <a:srgbClr val="C00000"/>
                </a:solidFill>
                <a:latin typeface="Calibri" charset="0"/>
                <a:cs typeface="Arial" charset="0"/>
              </a:rPr>
              <a:t>What’s the best that can happen?</a:t>
            </a:r>
            <a:r>
              <a:rPr lang="ja-JP" altLang="en-US" sz="1400" dirty="0">
                <a:solidFill>
                  <a:srgbClr val="C00000"/>
                </a:solidFill>
                <a:latin typeface="Calibri" charset="0"/>
                <a:ea typeface="ＭＳ Ｐゴシック" charset="0"/>
                <a:cs typeface="ＭＳ Ｐゴシック" charset="0"/>
              </a:rPr>
              <a:t>”</a:t>
            </a:r>
            <a:endParaRPr lang="en-US" sz="1400" dirty="0">
              <a:solidFill>
                <a:srgbClr val="C00000"/>
              </a:solidFill>
              <a:latin typeface="Calibri" charset="0"/>
              <a:ea typeface="ＭＳ Ｐゴシック" charset="0"/>
              <a:cs typeface="ＭＳ Ｐゴシック" charset="0"/>
            </a:endParaRPr>
          </a:p>
        </p:txBody>
      </p:sp>
      <p:sp>
        <p:nvSpPr>
          <p:cNvPr id="23" name="TextBox 37"/>
          <p:cNvSpPr txBox="1">
            <a:spLocks noChangeArrowheads="1"/>
          </p:cNvSpPr>
          <p:nvPr/>
        </p:nvSpPr>
        <p:spPr bwMode="auto">
          <a:xfrm>
            <a:off x="3937000" y="1287483"/>
            <a:ext cx="2262188"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dirty="0">
                <a:solidFill>
                  <a:srgbClr val="C00000"/>
                </a:solidFill>
                <a:latin typeface="Calibri" charset="0"/>
                <a:cs typeface="Arial" charset="0"/>
              </a:rPr>
              <a:t>What will happen next?</a:t>
            </a:r>
            <a:r>
              <a:rPr lang="ja-JP" altLang="en-US" sz="1400">
                <a:solidFill>
                  <a:srgbClr val="C00000"/>
                </a:solidFill>
                <a:latin typeface="Calibri" charset="0"/>
                <a:ea typeface="ＭＳ Ｐゴシック" charset="0"/>
                <a:cs typeface="ＭＳ Ｐゴシック" charset="0"/>
              </a:rPr>
              <a:t>”</a:t>
            </a:r>
            <a:endParaRPr lang="en-US" sz="1400" dirty="0">
              <a:solidFill>
                <a:srgbClr val="C00000"/>
              </a:solidFill>
              <a:latin typeface="Calibri" charset="0"/>
              <a:ea typeface="ＭＳ Ｐゴシック" charset="0"/>
              <a:cs typeface="ＭＳ Ｐゴシック" charset="0"/>
            </a:endParaRPr>
          </a:p>
        </p:txBody>
      </p:sp>
      <p:sp>
        <p:nvSpPr>
          <p:cNvPr id="24" name="TextBox 38"/>
          <p:cNvSpPr txBox="1">
            <a:spLocks noChangeArrowheads="1"/>
          </p:cNvSpPr>
          <p:nvPr/>
        </p:nvSpPr>
        <p:spPr bwMode="auto">
          <a:xfrm>
            <a:off x="3937002" y="1635147"/>
            <a:ext cx="2955925"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What if we try this?</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5" name="TextBox 39"/>
          <p:cNvSpPr txBox="1">
            <a:spLocks noChangeArrowheads="1"/>
          </p:cNvSpPr>
          <p:nvPr/>
        </p:nvSpPr>
        <p:spPr bwMode="auto">
          <a:xfrm>
            <a:off x="3937000" y="2017338"/>
            <a:ext cx="2243138"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Why is this happening?</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6" name="TextBox 40"/>
          <p:cNvSpPr txBox="1">
            <a:spLocks noChangeArrowheads="1"/>
          </p:cNvSpPr>
          <p:nvPr/>
        </p:nvSpPr>
        <p:spPr bwMode="auto">
          <a:xfrm>
            <a:off x="3937002" y="2436438"/>
            <a:ext cx="2525713"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actions are needed?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7" name="TextBox 41"/>
          <p:cNvSpPr txBox="1">
            <a:spLocks noChangeArrowheads="1"/>
          </p:cNvSpPr>
          <p:nvPr/>
        </p:nvSpPr>
        <p:spPr bwMode="auto">
          <a:xfrm>
            <a:off x="3937002" y="2829771"/>
            <a:ext cx="2500313"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exactly is the problem?</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8" name="TextBox 42"/>
          <p:cNvSpPr txBox="1">
            <a:spLocks noChangeArrowheads="1"/>
          </p:cNvSpPr>
          <p:nvPr/>
        </p:nvSpPr>
        <p:spPr bwMode="auto">
          <a:xfrm>
            <a:off x="3937000" y="3201179"/>
            <a:ext cx="3009900"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How many, how often, where?</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29" name="Straight Connector 21"/>
          <p:cNvCxnSpPr>
            <a:cxnSpLocks noChangeShapeType="1"/>
          </p:cNvCxnSpPr>
          <p:nvPr/>
        </p:nvCxnSpPr>
        <p:spPr bwMode="auto">
          <a:xfrm flipV="1">
            <a:off x="1677990" y="2792433"/>
            <a:ext cx="4911725" cy="0"/>
          </a:xfrm>
          <a:prstGeom prst="line">
            <a:avLst/>
          </a:prstGeom>
          <a:noFill/>
          <a:ln w="12700">
            <a:solidFill>
              <a:schemeClr val="accent2">
                <a:lumMod val="75000"/>
              </a:schemeClr>
            </a:solidFill>
            <a:round/>
            <a:headEnd/>
            <a:tailEnd/>
          </a:ln>
          <a:extLst>
            <a:ext uri="{909E8E84-426E-40dd-AFC4-6F175D3DCCD1}">
              <a14:hiddenFill xmlns="" xmlns:a14="http://schemas.microsoft.com/office/drawing/2010/main">
                <a:noFill/>
              </a14:hiddenFill>
            </a:ext>
          </a:extLst>
        </p:spPr>
      </p:cxnSp>
      <p:cxnSp>
        <p:nvCxnSpPr>
          <p:cNvPr id="30" name="Straight Connector 21"/>
          <p:cNvCxnSpPr>
            <a:cxnSpLocks noChangeShapeType="1"/>
          </p:cNvCxnSpPr>
          <p:nvPr/>
        </p:nvCxnSpPr>
        <p:spPr bwMode="auto">
          <a:xfrm flipV="1">
            <a:off x="1689102" y="2387620"/>
            <a:ext cx="4911725" cy="0"/>
          </a:xfrm>
          <a:prstGeom prst="line">
            <a:avLst/>
          </a:prstGeom>
          <a:noFill/>
          <a:ln w="57150">
            <a:solidFill>
              <a:schemeClr val="accent1"/>
            </a:solidFill>
            <a:round/>
            <a:headEnd/>
            <a:tailEnd/>
          </a:ln>
          <a:extLst>
            <a:ext uri="{909E8E84-426E-40dd-AFC4-6F175D3DCCD1}">
              <a14:hiddenFill xmlns="" xmlns:a14="http://schemas.microsoft.com/office/drawing/2010/main">
                <a:noFill/>
              </a14:hiddenFill>
            </a:ext>
          </a:extLst>
        </p:spPr>
      </p:cxnSp>
      <p:cxnSp>
        <p:nvCxnSpPr>
          <p:cNvPr id="31" name="Straight Connector 21"/>
          <p:cNvCxnSpPr>
            <a:cxnSpLocks noChangeShapeType="1"/>
          </p:cNvCxnSpPr>
          <p:nvPr/>
        </p:nvCxnSpPr>
        <p:spPr bwMode="auto">
          <a:xfrm flipV="1">
            <a:off x="1689102" y="1230333"/>
            <a:ext cx="4911725" cy="0"/>
          </a:xfrm>
          <a:prstGeom prst="line">
            <a:avLst/>
          </a:prstGeom>
          <a:noFill/>
          <a:ln w="12700">
            <a:solidFill>
              <a:srgbClr val="C00000"/>
            </a:solidFill>
            <a:round/>
            <a:headEnd/>
            <a:tailEnd/>
          </a:ln>
          <a:extLst>
            <a:ext uri="{909E8E84-426E-40dd-AFC4-6F175D3DCCD1}">
              <a14:hiddenFill xmlns="" xmlns:a14="http://schemas.microsoft.com/office/drawing/2010/main">
                <a:noFill/>
              </a14:hiddenFill>
            </a:ext>
          </a:extLst>
        </p:spPr>
      </p:cxnSp>
      <p:cxnSp>
        <p:nvCxnSpPr>
          <p:cNvPr id="32" name="Straight Connector 21"/>
          <p:cNvCxnSpPr>
            <a:cxnSpLocks noChangeShapeType="1"/>
          </p:cNvCxnSpPr>
          <p:nvPr/>
        </p:nvCxnSpPr>
        <p:spPr bwMode="auto">
          <a:xfrm flipV="1">
            <a:off x="1677990" y="1656577"/>
            <a:ext cx="4911725" cy="0"/>
          </a:xfrm>
          <a:prstGeom prst="line">
            <a:avLst/>
          </a:prstGeom>
          <a:noFill/>
          <a:ln w="12700">
            <a:solidFill>
              <a:srgbClr val="C00000"/>
            </a:solidFill>
            <a:round/>
            <a:headEnd/>
            <a:tailEnd/>
          </a:ln>
          <a:extLst>
            <a:ext uri="{909E8E84-426E-40dd-AFC4-6F175D3DCCD1}">
              <a14:hiddenFill xmlns="" xmlns:a14="http://schemas.microsoft.com/office/drawing/2010/main">
                <a:noFill/>
              </a14:hiddenFill>
            </a:ext>
          </a:extLst>
        </p:spPr>
      </p:cxnSp>
      <p:cxnSp>
        <p:nvCxnSpPr>
          <p:cNvPr id="33" name="Straight Connector 21"/>
          <p:cNvCxnSpPr>
            <a:cxnSpLocks noChangeShapeType="1"/>
          </p:cNvCxnSpPr>
          <p:nvPr/>
        </p:nvCxnSpPr>
        <p:spPr bwMode="auto">
          <a:xfrm flipV="1">
            <a:off x="1677990" y="2000668"/>
            <a:ext cx="4911725" cy="0"/>
          </a:xfrm>
          <a:prstGeom prst="line">
            <a:avLst/>
          </a:prstGeom>
          <a:noFill/>
          <a:ln w="12700">
            <a:solidFill>
              <a:srgbClr val="C00000"/>
            </a:solidFill>
            <a:round/>
            <a:headEnd/>
            <a:tailEnd/>
          </a:ln>
          <a:extLst>
            <a:ext uri="{909E8E84-426E-40dd-AFC4-6F175D3DCCD1}">
              <a14:hiddenFill xmlns="" xmlns:a14="http://schemas.microsoft.com/office/drawing/2010/main">
                <a:noFill/>
              </a14:hiddenFill>
            </a:ext>
          </a:extLst>
        </p:spPr>
      </p:cxnSp>
      <p:sp>
        <p:nvSpPr>
          <p:cNvPr id="34" name="Up Arrow 37"/>
          <p:cNvSpPr>
            <a:spLocks noChangeArrowheads="1"/>
          </p:cNvSpPr>
          <p:nvPr/>
        </p:nvSpPr>
        <p:spPr bwMode="auto">
          <a:xfrm>
            <a:off x="3012281" y="2073176"/>
            <a:ext cx="1219200" cy="490776"/>
          </a:xfrm>
          <a:prstGeom prst="upArrow">
            <a:avLst>
              <a:gd name="adj1" fmla="val 50000"/>
              <a:gd name="adj2" fmla="val 49994"/>
            </a:avLst>
          </a:prstGeom>
          <a:solidFill>
            <a:srgbClr val="558EC7">
              <a:alpha val="39999"/>
            </a:srgbClr>
          </a:solidFill>
          <a:ln>
            <a:noFill/>
          </a:ln>
          <a:extLst>
            <a:ext uri="{91240B29-F687-4f45-9708-019B960494DF}">
              <a14:hiddenLine xmlns="" xmlns:a14="http://schemas.microsoft.com/office/drawing/2010/main" w="12700">
                <a:solidFill>
                  <a:srgbClr val="000000"/>
                </a:solidFill>
                <a:round/>
                <a:headEnd/>
                <a:tailEnd/>
              </a14:hiddenLine>
            </a:ext>
          </a:extLst>
        </p:spPr>
        <p:txBody>
          <a:bodyPr lIns="91438" tIns="45719" rIns="91438" bIns="45719" anchor="ctr">
            <a:spAutoFit/>
          </a:bodyPr>
          <a:lstStyle/>
          <a:p>
            <a:pPr algn="ctr" eaLnBrk="0" hangingPunct="0"/>
            <a:endParaRPr lang="en-US">
              <a:latin typeface="Arial Narrow" charset="0"/>
            </a:endParaRPr>
          </a:p>
        </p:txBody>
      </p:sp>
      <p:sp>
        <p:nvSpPr>
          <p:cNvPr id="35" name="TextBox 43"/>
          <p:cNvSpPr txBox="1">
            <a:spLocks noChangeArrowheads="1"/>
          </p:cNvSpPr>
          <p:nvPr/>
        </p:nvSpPr>
        <p:spPr bwMode="auto">
          <a:xfrm>
            <a:off x="3937000" y="3569913"/>
            <a:ext cx="2254250" cy="276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happened?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36" name="Straight Connector 21"/>
          <p:cNvCxnSpPr>
            <a:cxnSpLocks noChangeShapeType="1"/>
          </p:cNvCxnSpPr>
          <p:nvPr/>
        </p:nvCxnSpPr>
        <p:spPr bwMode="auto">
          <a:xfrm flipV="1">
            <a:off x="1689102" y="3543718"/>
            <a:ext cx="4911725" cy="0"/>
          </a:xfrm>
          <a:prstGeom prst="line">
            <a:avLst/>
          </a:prstGeom>
          <a:noFill/>
          <a:ln w="12700">
            <a:solidFill>
              <a:schemeClr val="accent2">
                <a:lumMod val="75000"/>
              </a:schemeClr>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5716230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2"/>
          <p:cNvGrpSpPr/>
          <p:nvPr/>
        </p:nvGrpSpPr>
        <p:grpSpPr>
          <a:xfrm>
            <a:off x="4333560" y="-516990"/>
            <a:ext cx="1606878" cy="1982642"/>
            <a:chOff x="0" y="0"/>
            <a:chExt cx="1606877" cy="1982641"/>
          </a:xfrm>
        </p:grpSpPr>
        <p:sp>
          <p:nvSpPr>
            <p:cNvPr id="200" name="Shape 200"/>
            <p:cNvSpPr/>
            <p:nvPr/>
          </p:nvSpPr>
          <p:spPr>
            <a:xfrm>
              <a:off x="0" y="428913"/>
              <a:ext cx="1606878" cy="1124815"/>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1" name="Shape 201"/>
            <p:cNvSpPr/>
            <p:nvPr/>
          </p:nvSpPr>
          <p:spPr>
            <a:xfrm>
              <a:off x="65874" y="-1"/>
              <a:ext cx="1475129" cy="19826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Business Challenges</a:t>
              </a:r>
            </a:p>
          </p:txBody>
        </p:sp>
      </p:grpSp>
      <p:sp>
        <p:nvSpPr>
          <p:cNvPr id="203" name="Shape 203"/>
          <p:cNvSpPr/>
          <p:nvPr/>
        </p:nvSpPr>
        <p:spPr>
          <a:xfrm>
            <a:off x="6166908" y="682078"/>
            <a:ext cx="793175" cy="629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61" y="5139"/>
                  <a:pt x="15732" y="12508"/>
                  <a:pt x="21600" y="21600"/>
                </a:cubicBezTo>
              </a:path>
            </a:pathLst>
          </a:custGeom>
          <a:ln>
            <a:solidFill>
              <a:srgbClr val="3F3F3F"/>
            </a:solidFill>
          </a:ln>
        </p:spPr>
        <p:txBody>
          <a:bodyPr lIns="45719" rIns="45719" anchor="ctr"/>
          <a:lstStyle/>
          <a:p>
            <a:endParaRPr/>
          </a:p>
        </p:txBody>
      </p:sp>
      <p:grpSp>
        <p:nvGrpSpPr>
          <p:cNvPr id="206" name="Group 206"/>
          <p:cNvGrpSpPr/>
          <p:nvPr/>
        </p:nvGrpSpPr>
        <p:grpSpPr>
          <a:xfrm>
            <a:off x="6543179" y="1421662"/>
            <a:ext cx="2042212" cy="1563888"/>
            <a:chOff x="0" y="0"/>
            <a:chExt cx="1656294" cy="1291120"/>
          </a:xfrm>
        </p:grpSpPr>
        <p:sp>
          <p:nvSpPr>
            <p:cNvPr id="204" name="Shape 204"/>
            <p:cNvSpPr/>
            <p:nvPr/>
          </p:nvSpPr>
          <p:spPr>
            <a:xfrm>
              <a:off x="0" y="65857"/>
              <a:ext cx="1656295" cy="1159407"/>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5" name="Shape 205"/>
            <p:cNvSpPr/>
            <p:nvPr/>
          </p:nvSpPr>
          <p:spPr>
            <a:xfrm>
              <a:off x="67900" y="-1"/>
              <a:ext cx="1520494" cy="12911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rPr dirty="0"/>
                <a:t>Metrics </a:t>
              </a:r>
              <a:r>
                <a:rPr lang="en-US" dirty="0"/>
                <a:t>and Mental Models</a:t>
              </a:r>
              <a:endParaRPr dirty="0"/>
            </a:p>
          </p:txBody>
        </p:sp>
      </p:grpSp>
      <p:sp>
        <p:nvSpPr>
          <p:cNvPr id="207" name="Shape 207"/>
          <p:cNvSpPr/>
          <p:nvPr/>
        </p:nvSpPr>
        <p:spPr>
          <a:xfrm>
            <a:off x="7200774" y="2878962"/>
            <a:ext cx="283743" cy="10356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7560"/>
                  <a:pt x="13192" y="14956"/>
                  <a:pt x="0" y="21600"/>
                </a:cubicBezTo>
              </a:path>
            </a:pathLst>
          </a:custGeom>
          <a:ln>
            <a:solidFill>
              <a:srgbClr val="3F3F3F"/>
            </a:solidFill>
          </a:ln>
        </p:spPr>
        <p:txBody>
          <a:bodyPr lIns="45719" rIns="45719" anchor="ctr"/>
          <a:lstStyle/>
          <a:p>
            <a:endParaRPr/>
          </a:p>
        </p:txBody>
      </p:sp>
      <p:grpSp>
        <p:nvGrpSpPr>
          <p:cNvPr id="210" name="Group 210"/>
          <p:cNvGrpSpPr/>
          <p:nvPr/>
        </p:nvGrpSpPr>
        <p:grpSpPr>
          <a:xfrm>
            <a:off x="5690141" y="4112902"/>
            <a:ext cx="1656295" cy="1159407"/>
            <a:chOff x="0" y="0"/>
            <a:chExt cx="1656294" cy="1159405"/>
          </a:xfrm>
        </p:grpSpPr>
        <p:sp>
          <p:nvSpPr>
            <p:cNvPr id="208" name="Shape 208"/>
            <p:cNvSpPr/>
            <p:nvPr/>
          </p:nvSpPr>
          <p:spPr>
            <a:xfrm>
              <a:off x="0" y="0"/>
              <a:ext cx="1656295" cy="1159406"/>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9" name="Shape 209"/>
            <p:cNvSpPr/>
            <p:nvPr/>
          </p:nvSpPr>
          <p:spPr>
            <a:xfrm>
              <a:off x="67900" y="221278"/>
              <a:ext cx="1520494" cy="7168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Data</a:t>
              </a:r>
            </a:p>
          </p:txBody>
        </p:sp>
      </p:grpSp>
      <p:sp>
        <p:nvSpPr>
          <p:cNvPr id="211" name="Shape 211"/>
          <p:cNvSpPr/>
          <p:nvPr/>
        </p:nvSpPr>
        <p:spPr>
          <a:xfrm>
            <a:off x="4749718" y="5108677"/>
            <a:ext cx="776650" cy="32289"/>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46" y="21600"/>
                  <a:pt x="7154" y="21600"/>
                  <a:pt x="0" y="0"/>
                </a:cubicBezTo>
              </a:path>
            </a:pathLst>
          </a:custGeom>
          <a:ln>
            <a:solidFill>
              <a:srgbClr val="3F3F3F"/>
            </a:solidFill>
          </a:ln>
        </p:spPr>
        <p:txBody>
          <a:bodyPr lIns="45719" rIns="45719" anchor="ctr"/>
          <a:lstStyle/>
          <a:p>
            <a:endParaRPr/>
          </a:p>
        </p:txBody>
      </p:sp>
      <p:grpSp>
        <p:nvGrpSpPr>
          <p:cNvPr id="214" name="Group 214"/>
          <p:cNvGrpSpPr/>
          <p:nvPr/>
        </p:nvGrpSpPr>
        <p:grpSpPr>
          <a:xfrm>
            <a:off x="2929651" y="4047044"/>
            <a:ext cx="1656295" cy="1291122"/>
            <a:chOff x="0" y="0"/>
            <a:chExt cx="1656294" cy="1291120"/>
          </a:xfrm>
        </p:grpSpPr>
        <p:sp>
          <p:nvSpPr>
            <p:cNvPr id="212" name="Shape 212"/>
            <p:cNvSpPr/>
            <p:nvPr/>
          </p:nvSpPr>
          <p:spPr>
            <a:xfrm>
              <a:off x="0" y="65857"/>
              <a:ext cx="1656295" cy="1159407"/>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13" name="Shape 213"/>
            <p:cNvSpPr/>
            <p:nvPr/>
          </p:nvSpPr>
          <p:spPr>
            <a:xfrm>
              <a:off x="67900" y="-1"/>
              <a:ext cx="1520494" cy="12911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Insights</a:t>
              </a:r>
            </a:p>
          </p:txBody>
        </p:sp>
      </p:grpSp>
      <p:sp>
        <p:nvSpPr>
          <p:cNvPr id="215" name="Shape 215"/>
          <p:cNvSpPr/>
          <p:nvPr/>
        </p:nvSpPr>
        <p:spPr>
          <a:xfrm>
            <a:off x="2791569" y="2878962"/>
            <a:ext cx="283743" cy="10356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408" y="14956"/>
                  <a:pt x="1010" y="7560"/>
                  <a:pt x="0" y="0"/>
                </a:cubicBezTo>
              </a:path>
            </a:pathLst>
          </a:custGeom>
          <a:ln>
            <a:solidFill>
              <a:srgbClr val="3F3F3F"/>
            </a:solidFill>
          </a:ln>
        </p:spPr>
        <p:txBody>
          <a:bodyPr lIns="45719" rIns="45719" anchor="ctr"/>
          <a:lstStyle/>
          <a:p>
            <a:endParaRPr/>
          </a:p>
        </p:txBody>
      </p:sp>
      <p:grpSp>
        <p:nvGrpSpPr>
          <p:cNvPr id="218" name="Group 218"/>
          <p:cNvGrpSpPr/>
          <p:nvPr/>
        </p:nvGrpSpPr>
        <p:grpSpPr>
          <a:xfrm>
            <a:off x="2076612" y="1048243"/>
            <a:ext cx="2152231" cy="2037961"/>
            <a:chOff x="0" y="0"/>
            <a:chExt cx="2152229" cy="2037959"/>
          </a:xfrm>
        </p:grpSpPr>
        <p:sp>
          <p:nvSpPr>
            <p:cNvPr id="216" name="Shape 216"/>
            <p:cNvSpPr/>
            <p:nvPr/>
          </p:nvSpPr>
          <p:spPr>
            <a:xfrm>
              <a:off x="0" y="265699"/>
              <a:ext cx="2152230" cy="1506562"/>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17" name="Shape 217"/>
            <p:cNvSpPr/>
            <p:nvPr/>
          </p:nvSpPr>
          <p:spPr>
            <a:xfrm>
              <a:off x="88231" y="0"/>
              <a:ext cx="1975767" cy="20379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Transformation</a:t>
              </a:r>
            </a:p>
          </p:txBody>
        </p:sp>
      </p:grpSp>
      <p:sp>
        <p:nvSpPr>
          <p:cNvPr id="219" name="Shape 219"/>
          <p:cNvSpPr/>
          <p:nvPr/>
        </p:nvSpPr>
        <p:spPr>
          <a:xfrm>
            <a:off x="3316003" y="682078"/>
            <a:ext cx="793175" cy="6296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68" y="12508"/>
                  <a:pt x="13239" y="5139"/>
                  <a:pt x="21600" y="0"/>
                </a:cubicBezTo>
              </a:path>
            </a:pathLst>
          </a:custGeom>
          <a:ln>
            <a:solidFill>
              <a:srgbClr val="3F3F3F"/>
            </a:solidFill>
          </a:ln>
        </p:spPr>
        <p:txBody>
          <a:bodyPr lIns="45719" rIns="45719" anchor="ctr"/>
          <a:lstStyle/>
          <a:p>
            <a:endParaRPr/>
          </a:p>
        </p:txBody>
      </p:sp>
      <p:sp>
        <p:nvSpPr>
          <p:cNvPr id="220" name="Shape 220"/>
          <p:cNvSpPr/>
          <p:nvPr/>
        </p:nvSpPr>
        <p:spPr>
          <a:xfrm>
            <a:off x="4610448" y="2163333"/>
            <a:ext cx="1329821" cy="434341"/>
          </a:xfrm>
          <a:prstGeom prst="rect">
            <a:avLst/>
          </a:prstGeom>
          <a:solidFill>
            <a:srgbClr val="953735"/>
          </a:solidFill>
          <a:ln w="25400">
            <a:solidFill>
              <a:srgbClr val="5D5D5D"/>
            </a:solidFill>
          </a:ln>
          <a:extLst>
            <a:ext uri="{C572A759-6A51-4108-AA02-DFA0A04FC94B}">
              <ma14:wrappingTextBoxFlag xmlns:ma14="http://schemas.microsoft.com/office/mac/drawingml/2011/main" xmlns="" val="1"/>
            </a:ext>
          </a:extLst>
        </p:spPr>
        <p:txBody>
          <a:bodyPr wrap="none" lIns="45719" rIns="45719">
            <a:spAutoFit/>
          </a:bodyPr>
          <a:lstStyle/>
          <a:p>
            <a:pPr defTabSz="257175">
              <a:defRPr sz="2100" b="1">
                <a:solidFill>
                  <a:schemeClr val="accent4">
                    <a:lumOff val="44000"/>
                  </a:schemeClr>
                </a:solidFill>
                <a:latin typeface="Abadi MT Condensed Extra Bold"/>
                <a:ea typeface="Abadi MT Condensed Extra Bold"/>
                <a:cs typeface="Abadi MT Condensed Extra Bold"/>
                <a:sym typeface="Abadi MT Condensed Extra Bold"/>
              </a:defRPr>
            </a:pPr>
            <a:r>
              <a:t>Learning</a:t>
            </a:r>
            <a:r>
              <a:rPr i="1">
                <a:latin typeface="Arial"/>
                <a:ea typeface="Arial"/>
                <a:cs typeface="Arial"/>
                <a:sym typeface="Arial"/>
              </a:rPr>
              <a:t> </a:t>
            </a:r>
          </a:p>
        </p:txBody>
      </p:sp>
      <p:sp>
        <p:nvSpPr>
          <p:cNvPr id="221" name="Shape 221"/>
          <p:cNvSpPr>
            <a:spLocks noGrp="1"/>
          </p:cNvSpPr>
          <p:nvPr>
            <p:ph type="title"/>
          </p:nvPr>
        </p:nvSpPr>
        <p:spPr>
          <a:xfrm>
            <a:off x="170902" y="376827"/>
            <a:ext cx="1824658" cy="3266714"/>
          </a:xfrm>
          <a:prstGeom prst="rect">
            <a:avLst/>
          </a:prstGeom>
        </p:spPr>
        <p:txBody>
          <a:bodyPr/>
          <a:lstStyle>
            <a:lvl1pPr>
              <a:defRPr sz="2400"/>
            </a:lvl1pPr>
          </a:lstStyle>
          <a:p>
            <a:r>
              <a:t>A Process for Data Driven Marketing Strategy</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287"/>
          <p:cNvGrpSpPr/>
          <p:nvPr/>
        </p:nvGrpSpPr>
        <p:grpSpPr>
          <a:xfrm>
            <a:off x="1179909" y="1159260"/>
            <a:ext cx="6648229" cy="3298442"/>
            <a:chOff x="0" y="0"/>
            <a:chExt cx="8864303" cy="4397921"/>
          </a:xfrm>
        </p:grpSpPr>
        <p:grpSp>
          <p:nvGrpSpPr>
            <p:cNvPr id="216" name="Group 216"/>
            <p:cNvGrpSpPr/>
            <p:nvPr/>
          </p:nvGrpSpPr>
          <p:grpSpPr>
            <a:xfrm>
              <a:off x="6673827" y="0"/>
              <a:ext cx="1696576" cy="471246"/>
              <a:chOff x="0" y="0"/>
              <a:chExt cx="1696575" cy="471245"/>
            </a:xfrm>
          </p:grpSpPr>
          <p:sp>
            <p:nvSpPr>
              <p:cNvPr id="214" name="Shape 21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15" name="Shape 215"/>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219" name="Group 219"/>
            <p:cNvGrpSpPr/>
            <p:nvPr/>
          </p:nvGrpSpPr>
          <p:grpSpPr>
            <a:xfrm>
              <a:off x="6673827" y="454610"/>
              <a:ext cx="1696576" cy="471246"/>
              <a:chOff x="0" y="0"/>
              <a:chExt cx="1696575" cy="471245"/>
            </a:xfrm>
          </p:grpSpPr>
          <p:sp>
            <p:nvSpPr>
              <p:cNvPr id="217" name="Shape 21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18" name="Shape 218"/>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222" name="Group 222"/>
            <p:cNvGrpSpPr/>
            <p:nvPr/>
          </p:nvGrpSpPr>
          <p:grpSpPr>
            <a:xfrm>
              <a:off x="6673827" y="909220"/>
              <a:ext cx="1696576" cy="471246"/>
              <a:chOff x="0" y="0"/>
              <a:chExt cx="1696575" cy="471245"/>
            </a:xfrm>
          </p:grpSpPr>
          <p:sp>
            <p:nvSpPr>
              <p:cNvPr id="220" name="Shape 22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21" name="Shape 221"/>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225" name="Group 225"/>
            <p:cNvGrpSpPr/>
            <p:nvPr/>
          </p:nvGrpSpPr>
          <p:grpSpPr>
            <a:xfrm>
              <a:off x="6673827" y="1363830"/>
              <a:ext cx="1696576" cy="471246"/>
              <a:chOff x="0" y="0"/>
              <a:chExt cx="1696575" cy="471245"/>
            </a:xfrm>
          </p:grpSpPr>
          <p:sp>
            <p:nvSpPr>
              <p:cNvPr id="223" name="Shape 22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224" name="Shape 224"/>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228" name="Group 228"/>
            <p:cNvGrpSpPr/>
            <p:nvPr/>
          </p:nvGrpSpPr>
          <p:grpSpPr>
            <a:xfrm>
              <a:off x="6673827" y="1818440"/>
              <a:ext cx="1696576" cy="471247"/>
              <a:chOff x="0" y="0"/>
              <a:chExt cx="1696575" cy="471245"/>
            </a:xfrm>
          </p:grpSpPr>
          <p:sp>
            <p:nvSpPr>
              <p:cNvPr id="226" name="Shape 22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27" name="Shape 227"/>
              <p:cNvSpPr/>
              <p:nvPr/>
            </p:nvSpPr>
            <p:spPr>
              <a:xfrm>
                <a:off x="23003" y="4792"/>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231" name="Group 231"/>
            <p:cNvGrpSpPr/>
            <p:nvPr/>
          </p:nvGrpSpPr>
          <p:grpSpPr>
            <a:xfrm>
              <a:off x="6673827" y="2810233"/>
              <a:ext cx="1696576" cy="471246"/>
              <a:chOff x="0" y="0"/>
              <a:chExt cx="1696575" cy="471245"/>
            </a:xfrm>
          </p:grpSpPr>
          <p:sp>
            <p:nvSpPr>
              <p:cNvPr id="229" name="Shape 22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230" name="Shape 230"/>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234" name="Group 234"/>
            <p:cNvGrpSpPr/>
            <p:nvPr/>
          </p:nvGrpSpPr>
          <p:grpSpPr>
            <a:xfrm>
              <a:off x="6673827" y="3258081"/>
              <a:ext cx="1696576" cy="471246"/>
              <a:chOff x="0" y="0"/>
              <a:chExt cx="1696575" cy="471245"/>
            </a:xfrm>
          </p:grpSpPr>
          <p:sp>
            <p:nvSpPr>
              <p:cNvPr id="232" name="Shape 23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33" name="Shape 233"/>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237" name="Group 237"/>
            <p:cNvGrpSpPr/>
            <p:nvPr/>
          </p:nvGrpSpPr>
          <p:grpSpPr>
            <a:xfrm>
              <a:off x="6673827" y="3712691"/>
              <a:ext cx="1696576" cy="471246"/>
              <a:chOff x="0" y="0"/>
              <a:chExt cx="1696575" cy="471245"/>
            </a:xfrm>
          </p:grpSpPr>
          <p:sp>
            <p:nvSpPr>
              <p:cNvPr id="235" name="Shape 23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236" name="Shape 236"/>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240" name="Group 240"/>
            <p:cNvGrpSpPr/>
            <p:nvPr/>
          </p:nvGrpSpPr>
          <p:grpSpPr>
            <a:xfrm>
              <a:off x="409149" y="437976"/>
              <a:ext cx="1475834" cy="471246"/>
              <a:chOff x="0" y="0"/>
              <a:chExt cx="1475833" cy="471245"/>
            </a:xfrm>
          </p:grpSpPr>
          <p:sp>
            <p:nvSpPr>
              <p:cNvPr id="238" name="Shape 23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39" name="Shape 239"/>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243" name="Group 243"/>
            <p:cNvGrpSpPr/>
            <p:nvPr/>
          </p:nvGrpSpPr>
          <p:grpSpPr>
            <a:xfrm>
              <a:off x="409149" y="892586"/>
              <a:ext cx="1475834" cy="471246"/>
              <a:chOff x="0" y="0"/>
              <a:chExt cx="1475833" cy="471245"/>
            </a:xfrm>
          </p:grpSpPr>
          <p:sp>
            <p:nvSpPr>
              <p:cNvPr id="241" name="Shape 24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2" name="Shape 242"/>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246" name="Group 246"/>
            <p:cNvGrpSpPr/>
            <p:nvPr/>
          </p:nvGrpSpPr>
          <p:grpSpPr>
            <a:xfrm>
              <a:off x="409149" y="1347196"/>
              <a:ext cx="1475834" cy="471246"/>
              <a:chOff x="0" y="0"/>
              <a:chExt cx="1475833" cy="471245"/>
            </a:xfrm>
          </p:grpSpPr>
          <p:sp>
            <p:nvSpPr>
              <p:cNvPr id="244" name="Shape 24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5" name="Shape 245"/>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249" name="Group 249"/>
            <p:cNvGrpSpPr/>
            <p:nvPr/>
          </p:nvGrpSpPr>
          <p:grpSpPr>
            <a:xfrm>
              <a:off x="409149" y="2574610"/>
              <a:ext cx="1475834" cy="471246"/>
              <a:chOff x="0" y="0"/>
              <a:chExt cx="1475833" cy="471245"/>
            </a:xfrm>
          </p:grpSpPr>
          <p:sp>
            <p:nvSpPr>
              <p:cNvPr id="247" name="Shape 24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8" name="Shape 248"/>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252" name="Group 252"/>
            <p:cNvGrpSpPr/>
            <p:nvPr/>
          </p:nvGrpSpPr>
          <p:grpSpPr>
            <a:xfrm>
              <a:off x="409149" y="3017455"/>
              <a:ext cx="1475834" cy="471246"/>
              <a:chOff x="0" y="0"/>
              <a:chExt cx="1475833" cy="471245"/>
            </a:xfrm>
          </p:grpSpPr>
          <p:sp>
            <p:nvSpPr>
              <p:cNvPr id="250" name="Shape 25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51" name="Shape 251"/>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255" name="Group 255"/>
            <p:cNvGrpSpPr/>
            <p:nvPr/>
          </p:nvGrpSpPr>
          <p:grpSpPr>
            <a:xfrm>
              <a:off x="409149" y="3472065"/>
              <a:ext cx="1475834" cy="471246"/>
              <a:chOff x="0" y="0"/>
              <a:chExt cx="1475833" cy="471245"/>
            </a:xfrm>
          </p:grpSpPr>
          <p:sp>
            <p:nvSpPr>
              <p:cNvPr id="253" name="Shape 25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54" name="Shape 254"/>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258" name="Group 258"/>
            <p:cNvGrpSpPr/>
            <p:nvPr/>
          </p:nvGrpSpPr>
          <p:grpSpPr>
            <a:xfrm>
              <a:off x="409149" y="3926675"/>
              <a:ext cx="1475834" cy="471246"/>
              <a:chOff x="0" y="0"/>
              <a:chExt cx="1475833" cy="471245"/>
            </a:xfrm>
          </p:grpSpPr>
          <p:sp>
            <p:nvSpPr>
              <p:cNvPr id="256" name="Shape 25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257" name="Shape 257"/>
              <p:cNvSpPr/>
              <p:nvPr/>
            </p:nvSpPr>
            <p:spPr>
              <a:xfrm>
                <a:off x="23003" y="20180"/>
                <a:ext cx="1429826"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259" name="Shape 259"/>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0" name="Shape 260"/>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1" name="Shape 261"/>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2" name="Shape 262"/>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3" name="Shape 263"/>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4" name="Shape 264"/>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5" name="Shape 265"/>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6" name="Shape 266"/>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7" name="Shape 267"/>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8" name="Shape 268"/>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9" name="Shape 269"/>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0" name="Shape 270"/>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1" name="Shape 271"/>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2" name="Shape 272"/>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3" name="Shape 273"/>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4" name="Shape 274"/>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5" name="Shape 275"/>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6" name="Shape 276"/>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7" name="Shape 277"/>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8" name="Shape 278"/>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9" name="Shape 279"/>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0" name="Shape 280"/>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1" name="Shape 281"/>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2" name="Shape 282"/>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3" name="Shape 283"/>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4" name="Shape 284"/>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5" name="Shape 285"/>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6" name="Shape 286"/>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296" name="Group 296"/>
          <p:cNvGrpSpPr/>
          <p:nvPr/>
        </p:nvGrpSpPr>
        <p:grpSpPr>
          <a:xfrm>
            <a:off x="3005914" y="1794882"/>
            <a:ext cx="2797289" cy="2296532"/>
            <a:chOff x="0" y="206650"/>
            <a:chExt cx="3729718" cy="3062041"/>
          </a:xfrm>
        </p:grpSpPr>
        <p:sp>
          <p:nvSpPr>
            <p:cNvPr id="288" name="Shape 288"/>
            <p:cNvSpPr/>
            <p:nvPr/>
          </p:nvSpPr>
          <p:spPr>
            <a:xfrm>
              <a:off x="1361745" y="206650"/>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289" name="Shape 289"/>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0" name="Shape 290"/>
            <p:cNvSpPr/>
            <p:nvPr/>
          </p:nvSpPr>
          <p:spPr>
            <a:xfrm>
              <a:off x="2723490" y="156839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r">
                <a:defRPr sz="2240" b="1"/>
              </a:lvl1pPr>
            </a:lstStyle>
            <a:p>
              <a:pPr defTabSz="685800"/>
              <a:r>
                <a:rPr sz="1200" dirty="0">
                  <a:latin typeface="Calibri"/>
                  <a:cs typeface="Calibri"/>
                </a:rPr>
                <a:t>Strategy</a:t>
              </a:r>
            </a:p>
          </p:txBody>
        </p:sp>
        <p:sp>
          <p:nvSpPr>
            <p:cNvPr id="291" name="Shape 291"/>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2" name="Shape 292"/>
            <p:cNvSpPr/>
            <p:nvPr/>
          </p:nvSpPr>
          <p:spPr>
            <a:xfrm>
              <a:off x="1361745" y="2930139"/>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293" name="Shape 293"/>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4" name="Shape 294"/>
            <p:cNvSpPr/>
            <p:nvPr/>
          </p:nvSpPr>
          <p:spPr>
            <a:xfrm>
              <a:off x="0" y="1568395"/>
              <a:ext cx="1006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295" name="Shape 295"/>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297" name="Shape 297"/>
          <p:cNvSpPr>
            <a:spLocks noGrp="1"/>
          </p:cNvSpPr>
          <p:nvPr>
            <p:ph type="title"/>
          </p:nvPr>
        </p:nvSpPr>
        <p:spPr>
          <a:xfrm>
            <a:off x="457201" y="273844"/>
            <a:ext cx="8229601" cy="994172"/>
          </a:xfrm>
          <a:prstGeom prst="rect">
            <a:avLst/>
          </a:prstGeom>
        </p:spPr>
        <p:txBody>
          <a:bodyPr/>
          <a:lstStyle/>
          <a:p>
            <a:r>
              <a:t>The Marketing Process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7" name="Group 467"/>
          <p:cNvGrpSpPr/>
          <p:nvPr/>
        </p:nvGrpSpPr>
        <p:grpSpPr>
          <a:xfrm>
            <a:off x="1179909" y="844935"/>
            <a:ext cx="6648229" cy="3298442"/>
            <a:chOff x="0" y="0"/>
            <a:chExt cx="8864303" cy="4397921"/>
          </a:xfrm>
        </p:grpSpPr>
        <p:grpSp>
          <p:nvGrpSpPr>
            <p:cNvPr id="396" name="Group 396"/>
            <p:cNvGrpSpPr/>
            <p:nvPr/>
          </p:nvGrpSpPr>
          <p:grpSpPr>
            <a:xfrm>
              <a:off x="6673827" y="0"/>
              <a:ext cx="1696576" cy="471246"/>
              <a:chOff x="0" y="0"/>
              <a:chExt cx="1696575" cy="471245"/>
            </a:xfrm>
          </p:grpSpPr>
          <p:sp>
            <p:nvSpPr>
              <p:cNvPr id="394" name="Shape 39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395" name="Shape 395"/>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399" name="Group 399"/>
            <p:cNvGrpSpPr/>
            <p:nvPr/>
          </p:nvGrpSpPr>
          <p:grpSpPr>
            <a:xfrm>
              <a:off x="6673827" y="454610"/>
              <a:ext cx="1696576" cy="471246"/>
              <a:chOff x="0" y="0"/>
              <a:chExt cx="1696575" cy="471245"/>
            </a:xfrm>
          </p:grpSpPr>
          <p:sp>
            <p:nvSpPr>
              <p:cNvPr id="397" name="Shape 39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398" name="Shape 398"/>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402" name="Group 402"/>
            <p:cNvGrpSpPr/>
            <p:nvPr/>
          </p:nvGrpSpPr>
          <p:grpSpPr>
            <a:xfrm>
              <a:off x="6673827" y="909220"/>
              <a:ext cx="1696576" cy="471246"/>
              <a:chOff x="0" y="0"/>
              <a:chExt cx="1696575" cy="471245"/>
            </a:xfrm>
          </p:grpSpPr>
          <p:sp>
            <p:nvSpPr>
              <p:cNvPr id="400" name="Shape 40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01" name="Shape 401"/>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405" name="Group 405"/>
            <p:cNvGrpSpPr/>
            <p:nvPr/>
          </p:nvGrpSpPr>
          <p:grpSpPr>
            <a:xfrm>
              <a:off x="6673827" y="1363830"/>
              <a:ext cx="1696576" cy="471246"/>
              <a:chOff x="0" y="0"/>
              <a:chExt cx="1696575" cy="471245"/>
            </a:xfrm>
          </p:grpSpPr>
          <p:sp>
            <p:nvSpPr>
              <p:cNvPr id="403" name="Shape 40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404" name="Shape 404"/>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408" name="Group 408"/>
            <p:cNvGrpSpPr/>
            <p:nvPr/>
          </p:nvGrpSpPr>
          <p:grpSpPr>
            <a:xfrm>
              <a:off x="6673827" y="1818440"/>
              <a:ext cx="1696576" cy="471247"/>
              <a:chOff x="0" y="0"/>
              <a:chExt cx="1696575" cy="471245"/>
            </a:xfrm>
          </p:grpSpPr>
          <p:sp>
            <p:nvSpPr>
              <p:cNvPr id="406" name="Shape 40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07" name="Shape 407"/>
              <p:cNvSpPr/>
              <p:nvPr/>
            </p:nvSpPr>
            <p:spPr>
              <a:xfrm>
                <a:off x="23003" y="4792"/>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411" name="Group 411"/>
            <p:cNvGrpSpPr/>
            <p:nvPr/>
          </p:nvGrpSpPr>
          <p:grpSpPr>
            <a:xfrm>
              <a:off x="6673827" y="2810233"/>
              <a:ext cx="1696576" cy="471246"/>
              <a:chOff x="0" y="0"/>
              <a:chExt cx="1696575" cy="471245"/>
            </a:xfrm>
          </p:grpSpPr>
          <p:sp>
            <p:nvSpPr>
              <p:cNvPr id="409" name="Shape 40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410" name="Shape 410"/>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414" name="Group 414"/>
            <p:cNvGrpSpPr/>
            <p:nvPr/>
          </p:nvGrpSpPr>
          <p:grpSpPr>
            <a:xfrm>
              <a:off x="6673827" y="3258081"/>
              <a:ext cx="1696576" cy="471246"/>
              <a:chOff x="0" y="0"/>
              <a:chExt cx="1696575" cy="471245"/>
            </a:xfrm>
          </p:grpSpPr>
          <p:sp>
            <p:nvSpPr>
              <p:cNvPr id="412" name="Shape 41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13" name="Shape 413"/>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417" name="Group 417"/>
            <p:cNvGrpSpPr/>
            <p:nvPr/>
          </p:nvGrpSpPr>
          <p:grpSpPr>
            <a:xfrm>
              <a:off x="6673827" y="3712691"/>
              <a:ext cx="1696576" cy="471246"/>
              <a:chOff x="0" y="0"/>
              <a:chExt cx="1696575" cy="471245"/>
            </a:xfrm>
          </p:grpSpPr>
          <p:sp>
            <p:nvSpPr>
              <p:cNvPr id="415" name="Shape 41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416" name="Shape 416"/>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420" name="Group 420"/>
            <p:cNvGrpSpPr/>
            <p:nvPr/>
          </p:nvGrpSpPr>
          <p:grpSpPr>
            <a:xfrm>
              <a:off x="409149" y="437976"/>
              <a:ext cx="1475834" cy="471246"/>
              <a:chOff x="0" y="0"/>
              <a:chExt cx="1475833" cy="471245"/>
            </a:xfrm>
          </p:grpSpPr>
          <p:sp>
            <p:nvSpPr>
              <p:cNvPr id="418" name="Shape 41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19" name="Shape 419"/>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423" name="Group 423"/>
            <p:cNvGrpSpPr/>
            <p:nvPr/>
          </p:nvGrpSpPr>
          <p:grpSpPr>
            <a:xfrm>
              <a:off x="409149" y="892586"/>
              <a:ext cx="1475834" cy="471246"/>
              <a:chOff x="0" y="0"/>
              <a:chExt cx="1475833" cy="471245"/>
            </a:xfrm>
          </p:grpSpPr>
          <p:sp>
            <p:nvSpPr>
              <p:cNvPr id="421" name="Shape 42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2" name="Shape 422"/>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426" name="Group 426"/>
            <p:cNvGrpSpPr/>
            <p:nvPr/>
          </p:nvGrpSpPr>
          <p:grpSpPr>
            <a:xfrm>
              <a:off x="409149" y="1347196"/>
              <a:ext cx="1475834" cy="471246"/>
              <a:chOff x="0" y="0"/>
              <a:chExt cx="1475833" cy="471245"/>
            </a:xfrm>
          </p:grpSpPr>
          <p:sp>
            <p:nvSpPr>
              <p:cNvPr id="424" name="Shape 42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5" name="Shape 425"/>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429" name="Group 429"/>
            <p:cNvGrpSpPr/>
            <p:nvPr/>
          </p:nvGrpSpPr>
          <p:grpSpPr>
            <a:xfrm>
              <a:off x="409149" y="2574610"/>
              <a:ext cx="1475834" cy="471246"/>
              <a:chOff x="0" y="0"/>
              <a:chExt cx="1475833" cy="471245"/>
            </a:xfrm>
          </p:grpSpPr>
          <p:sp>
            <p:nvSpPr>
              <p:cNvPr id="427" name="Shape 42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8" name="Shape 428"/>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432" name="Group 432"/>
            <p:cNvGrpSpPr/>
            <p:nvPr/>
          </p:nvGrpSpPr>
          <p:grpSpPr>
            <a:xfrm>
              <a:off x="409149" y="3017455"/>
              <a:ext cx="1475834" cy="471246"/>
              <a:chOff x="0" y="0"/>
              <a:chExt cx="1475833" cy="471245"/>
            </a:xfrm>
          </p:grpSpPr>
          <p:sp>
            <p:nvSpPr>
              <p:cNvPr id="430" name="Shape 43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31" name="Shape 431"/>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435" name="Group 435"/>
            <p:cNvGrpSpPr/>
            <p:nvPr/>
          </p:nvGrpSpPr>
          <p:grpSpPr>
            <a:xfrm>
              <a:off x="409149" y="3472065"/>
              <a:ext cx="1475834" cy="471246"/>
              <a:chOff x="0" y="0"/>
              <a:chExt cx="1475833" cy="471245"/>
            </a:xfrm>
          </p:grpSpPr>
          <p:sp>
            <p:nvSpPr>
              <p:cNvPr id="433" name="Shape 43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34" name="Shape 434"/>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438" name="Group 438"/>
            <p:cNvGrpSpPr/>
            <p:nvPr/>
          </p:nvGrpSpPr>
          <p:grpSpPr>
            <a:xfrm>
              <a:off x="409149" y="3926675"/>
              <a:ext cx="1475834" cy="471246"/>
              <a:chOff x="0" y="0"/>
              <a:chExt cx="1475833" cy="471245"/>
            </a:xfrm>
          </p:grpSpPr>
          <p:sp>
            <p:nvSpPr>
              <p:cNvPr id="436" name="Shape 43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437" name="Shape 437"/>
              <p:cNvSpPr/>
              <p:nvPr/>
            </p:nvSpPr>
            <p:spPr>
              <a:xfrm>
                <a:off x="23003" y="20180"/>
                <a:ext cx="1429826"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439" name="Shape 439"/>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0" name="Shape 440"/>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1" name="Shape 441"/>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2" name="Shape 442"/>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3" name="Shape 443"/>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4" name="Shape 444"/>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5" name="Shape 445"/>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6" name="Shape 446"/>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7" name="Shape 447"/>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8" name="Shape 448"/>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9" name="Shape 449"/>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0" name="Shape 450"/>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1" name="Shape 451"/>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2" name="Shape 452"/>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3" name="Shape 453"/>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4" name="Shape 454"/>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5" name="Shape 455"/>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6" name="Shape 456"/>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7" name="Shape 457"/>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8" name="Shape 458"/>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9" name="Shape 459"/>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0" name="Shape 460"/>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1" name="Shape 461"/>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2" name="Shape 462"/>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3" name="Shape 463"/>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4" name="Shape 464"/>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5" name="Shape 465"/>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6" name="Shape 466"/>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476" name="Group 476"/>
          <p:cNvGrpSpPr/>
          <p:nvPr/>
        </p:nvGrpSpPr>
        <p:grpSpPr>
          <a:xfrm>
            <a:off x="3005914" y="1480553"/>
            <a:ext cx="2797289" cy="2296534"/>
            <a:chOff x="0" y="206645"/>
            <a:chExt cx="3729718" cy="3062043"/>
          </a:xfrm>
        </p:grpSpPr>
        <p:sp>
          <p:nvSpPr>
            <p:cNvPr id="468" name="Shape 468"/>
            <p:cNvSpPr/>
            <p:nvPr/>
          </p:nvSpPr>
          <p:spPr>
            <a:xfrm>
              <a:off x="1361745" y="20664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Objectives</a:t>
              </a:r>
            </a:p>
          </p:txBody>
        </p:sp>
        <p:sp>
          <p:nvSpPr>
            <p:cNvPr id="469" name="Shape 469"/>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0" name="Shape 470"/>
            <p:cNvSpPr/>
            <p:nvPr/>
          </p:nvSpPr>
          <p:spPr>
            <a:xfrm>
              <a:off x="2723490" y="1568391"/>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471" name="Shape 471"/>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2" name="Shape 472"/>
            <p:cNvSpPr/>
            <p:nvPr/>
          </p:nvSpPr>
          <p:spPr>
            <a:xfrm>
              <a:off x="1361745" y="2930136"/>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473" name="Shape 473"/>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4" name="Shape 474"/>
            <p:cNvSpPr/>
            <p:nvPr/>
          </p:nvSpPr>
          <p:spPr>
            <a:xfrm>
              <a:off x="0" y="1568391"/>
              <a:ext cx="1006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475" name="Shape 475"/>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477" name="Shape 477"/>
          <p:cNvSpPr/>
          <p:nvPr/>
        </p:nvSpPr>
        <p:spPr>
          <a:xfrm>
            <a:off x="315948" y="2562201"/>
            <a:ext cx="8177219" cy="222599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478" name="Shape 478"/>
          <p:cNvSpPr/>
          <p:nvPr/>
        </p:nvSpPr>
        <p:spPr>
          <a:xfrm>
            <a:off x="762005" y="825104"/>
            <a:ext cx="3293644" cy="193924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275" dirty="0">
              <a:solidFill>
                <a:srgbClr val="FFFFFF"/>
              </a:solidFill>
              <a:latin typeface="Calibri"/>
              <a:cs typeface="Calibri"/>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xfrm>
            <a:off x="457201" y="273844"/>
            <a:ext cx="8229601" cy="994172"/>
          </a:xfrm>
          <a:prstGeom prst="rect">
            <a:avLst/>
          </a:prstGeom>
        </p:spPr>
        <p:txBody>
          <a:bodyPr/>
          <a:lstStyle/>
          <a:p>
            <a:r>
              <a:t>Airbnb Objectives</a:t>
            </a:r>
          </a:p>
        </p:txBody>
      </p:sp>
      <p:pic>
        <p:nvPicPr>
          <p:cNvPr id="482" name="image4.jpg"/>
          <p:cNvPicPr>
            <a:picLocks noChangeAspect="1"/>
          </p:cNvPicPr>
          <p:nvPr/>
        </p:nvPicPr>
        <p:blipFill>
          <a:blip r:embed="rId2"/>
          <a:stretch>
            <a:fillRect/>
          </a:stretch>
        </p:blipFill>
        <p:spPr>
          <a:xfrm>
            <a:off x="457201" y="1730105"/>
            <a:ext cx="8303474" cy="1883931"/>
          </a:xfrm>
          <a:prstGeom prst="rect">
            <a:avLst/>
          </a:prstGeom>
          <a:ln w="12700">
            <a:miter lim="400000"/>
          </a:ln>
        </p:spPr>
      </p:pic>
      <p:sp>
        <p:nvSpPr>
          <p:cNvPr id="483" name="Shape 483"/>
          <p:cNvSpPr/>
          <p:nvPr/>
        </p:nvSpPr>
        <p:spPr>
          <a:xfrm>
            <a:off x="957261" y="3423534"/>
            <a:ext cx="8472490" cy="392431"/>
          </a:xfrm>
          <a:prstGeom prst="rect">
            <a:avLst/>
          </a:prstGeom>
          <a:ln w="12700">
            <a:miter lim="400000"/>
          </a:ln>
          <a:extLst>
            <a:ext uri="{C572A759-6A51-4108-AA02-DFA0A04FC94B}">
              <ma14:wrappingTextBoxFlag xmlns:ma14="http://schemas.microsoft.com/office/mac/drawingml/2011/main" xmlns="" val="1"/>
            </a:ext>
          </a:extLst>
        </p:spPr>
        <p:txBody>
          <a:bodyPr lIns="34289" rIns="34289">
            <a:normAutofit/>
          </a:bodyPr>
          <a:lstStyle>
            <a:lvl1pPr>
              <a:lnSpc>
                <a:spcPct val="90000"/>
              </a:lnSpc>
              <a:spcBef>
                <a:spcPts val="1000"/>
              </a:spcBef>
              <a:defRPr sz="2800" b="1">
                <a:latin typeface="Franklin Gothic Medium"/>
                <a:ea typeface="Franklin Gothic Medium"/>
                <a:cs typeface="Franklin Gothic Medium"/>
                <a:sym typeface="Franklin Gothic Medium"/>
              </a:defRPr>
            </a:lvl1pPr>
          </a:lstStyle>
          <a:p>
            <a:pPr defTabSz="685800">
              <a:spcBef>
                <a:spcPts val="750"/>
              </a:spcBef>
            </a:pPr>
            <a:r>
              <a:rPr sz="2100"/>
              <a:t>Customer     Company       Competitor    Collaboration    Context</a:t>
            </a:r>
          </a:p>
        </p:txBody>
      </p:sp>
      <p:sp>
        <p:nvSpPr>
          <p:cNvPr id="484" name="Shape 484"/>
          <p:cNvSpPr/>
          <p:nvPr/>
        </p:nvSpPr>
        <p:spPr>
          <a:xfrm>
            <a:off x="957262" y="3731427"/>
            <a:ext cx="1037274" cy="34624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You and Me</a:t>
            </a:r>
          </a:p>
        </p:txBody>
      </p:sp>
      <p:sp>
        <p:nvSpPr>
          <p:cNvPr id="485" name="Shape 485"/>
          <p:cNvSpPr/>
          <p:nvPr/>
        </p:nvSpPr>
        <p:spPr>
          <a:xfrm>
            <a:off x="2403157" y="3731427"/>
            <a:ext cx="1037274" cy="34624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Airbnb</a:t>
            </a:r>
          </a:p>
        </p:txBody>
      </p:sp>
      <p:sp>
        <p:nvSpPr>
          <p:cNvPr id="486" name="Shape 486"/>
          <p:cNvSpPr/>
          <p:nvPr/>
        </p:nvSpPr>
        <p:spPr>
          <a:xfrm>
            <a:off x="3940490" y="3731427"/>
            <a:ext cx="1037274" cy="34624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Hotels</a:t>
            </a:r>
          </a:p>
        </p:txBody>
      </p:sp>
      <p:sp>
        <p:nvSpPr>
          <p:cNvPr id="487" name="Shape 487"/>
          <p:cNvSpPr/>
          <p:nvPr/>
        </p:nvSpPr>
        <p:spPr>
          <a:xfrm>
            <a:off x="5477825" y="3740984"/>
            <a:ext cx="1561151" cy="34624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You and Me</a:t>
            </a:r>
          </a:p>
        </p:txBody>
      </p:sp>
      <p:sp>
        <p:nvSpPr>
          <p:cNvPr id="488" name="Shape 488"/>
          <p:cNvSpPr/>
          <p:nvPr/>
        </p:nvSpPr>
        <p:spPr>
          <a:xfrm>
            <a:off x="7285249" y="3731427"/>
            <a:ext cx="1561151" cy="34624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Sharing Economy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image4.png"/>
          <p:cNvPicPr>
            <a:picLocks noChangeAspect="1"/>
          </p:cNvPicPr>
          <p:nvPr/>
        </p:nvPicPr>
        <p:blipFill>
          <a:blip r:embed="rId2"/>
          <a:stretch>
            <a:fillRect/>
          </a:stretch>
        </p:blipFill>
        <p:spPr>
          <a:xfrm>
            <a:off x="0" y="8334"/>
            <a:ext cx="9144000" cy="6095530"/>
          </a:xfrm>
          <a:prstGeom prst="rect">
            <a:avLst/>
          </a:prstGeom>
          <a:ln w="12700">
            <a:miter lim="400000"/>
          </a:ln>
        </p:spPr>
      </p:pic>
      <p:sp>
        <p:nvSpPr>
          <p:cNvPr id="158" name="Shape 158"/>
          <p:cNvSpPr>
            <a:spLocks noGrp="1"/>
          </p:cNvSpPr>
          <p:nvPr>
            <p:ph type="title"/>
          </p:nvPr>
        </p:nvSpPr>
        <p:spPr>
          <a:xfrm>
            <a:off x="1277541" y="250033"/>
            <a:ext cx="6182917" cy="917972"/>
          </a:xfrm>
          <a:prstGeom prst="rect">
            <a:avLst/>
          </a:prstGeom>
          <a:solidFill>
            <a:srgbClr val="F2F2F2"/>
          </a:solidFill>
        </p:spPr>
        <p:txBody>
          <a:bodyPr/>
          <a:lstStyle/>
          <a:p>
            <a:pPr>
              <a:defRPr>
                <a:solidFill>
                  <a:srgbClr val="C00000"/>
                </a:solidFill>
              </a:defRPr>
            </a:pPr>
            <a:r>
              <a:t>Billy Bean</a:t>
            </a:r>
            <a:br/>
            <a:r>
              <a:t>Oakland A’s General Manager, 2002</a:t>
            </a:r>
          </a:p>
        </p:txBody>
      </p:sp>
      <p:sp>
        <p:nvSpPr>
          <p:cNvPr id="159" name="Shape 159"/>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2</a:t>
            </a:fld>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 name="Group 563"/>
          <p:cNvGrpSpPr/>
          <p:nvPr/>
        </p:nvGrpSpPr>
        <p:grpSpPr>
          <a:xfrm>
            <a:off x="1179909" y="844935"/>
            <a:ext cx="6648229" cy="3298442"/>
            <a:chOff x="0" y="0"/>
            <a:chExt cx="8864303" cy="4397921"/>
          </a:xfrm>
        </p:grpSpPr>
        <p:grpSp>
          <p:nvGrpSpPr>
            <p:cNvPr id="492" name="Group 492"/>
            <p:cNvGrpSpPr/>
            <p:nvPr/>
          </p:nvGrpSpPr>
          <p:grpSpPr>
            <a:xfrm>
              <a:off x="6673827" y="0"/>
              <a:ext cx="1696576" cy="471246"/>
              <a:chOff x="0" y="0"/>
              <a:chExt cx="1696575" cy="471245"/>
            </a:xfrm>
          </p:grpSpPr>
          <p:sp>
            <p:nvSpPr>
              <p:cNvPr id="490" name="Shape 49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1" name="Shape 491"/>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495" name="Group 495"/>
            <p:cNvGrpSpPr/>
            <p:nvPr/>
          </p:nvGrpSpPr>
          <p:grpSpPr>
            <a:xfrm>
              <a:off x="6673827" y="454610"/>
              <a:ext cx="1696576" cy="471246"/>
              <a:chOff x="0" y="0"/>
              <a:chExt cx="1696575" cy="471245"/>
            </a:xfrm>
          </p:grpSpPr>
          <p:sp>
            <p:nvSpPr>
              <p:cNvPr id="493" name="Shape 49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4" name="Shape 494"/>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498" name="Group 498"/>
            <p:cNvGrpSpPr/>
            <p:nvPr/>
          </p:nvGrpSpPr>
          <p:grpSpPr>
            <a:xfrm>
              <a:off x="6673827" y="909220"/>
              <a:ext cx="1696576" cy="471246"/>
              <a:chOff x="0" y="0"/>
              <a:chExt cx="1696575" cy="471245"/>
            </a:xfrm>
          </p:grpSpPr>
          <p:sp>
            <p:nvSpPr>
              <p:cNvPr id="496" name="Shape 49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7" name="Shape 497"/>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501" name="Group 501"/>
            <p:cNvGrpSpPr/>
            <p:nvPr/>
          </p:nvGrpSpPr>
          <p:grpSpPr>
            <a:xfrm>
              <a:off x="6673827" y="1363830"/>
              <a:ext cx="1696576" cy="471246"/>
              <a:chOff x="0" y="0"/>
              <a:chExt cx="1696575" cy="471245"/>
            </a:xfrm>
          </p:grpSpPr>
          <p:sp>
            <p:nvSpPr>
              <p:cNvPr id="499" name="Shape 49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500" name="Shape 500"/>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504" name="Group 504"/>
            <p:cNvGrpSpPr/>
            <p:nvPr/>
          </p:nvGrpSpPr>
          <p:grpSpPr>
            <a:xfrm>
              <a:off x="6673827" y="1818440"/>
              <a:ext cx="1696576" cy="471247"/>
              <a:chOff x="0" y="0"/>
              <a:chExt cx="1696575" cy="471245"/>
            </a:xfrm>
          </p:grpSpPr>
          <p:sp>
            <p:nvSpPr>
              <p:cNvPr id="502" name="Shape 50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03" name="Shape 503"/>
              <p:cNvSpPr/>
              <p:nvPr/>
            </p:nvSpPr>
            <p:spPr>
              <a:xfrm>
                <a:off x="23003" y="4792"/>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507" name="Group 507"/>
            <p:cNvGrpSpPr/>
            <p:nvPr/>
          </p:nvGrpSpPr>
          <p:grpSpPr>
            <a:xfrm>
              <a:off x="6673827" y="2810233"/>
              <a:ext cx="1696576" cy="471246"/>
              <a:chOff x="0" y="0"/>
              <a:chExt cx="1696575" cy="471245"/>
            </a:xfrm>
          </p:grpSpPr>
          <p:sp>
            <p:nvSpPr>
              <p:cNvPr id="505" name="Shape 50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506" name="Shape 506"/>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510" name="Group 510"/>
            <p:cNvGrpSpPr/>
            <p:nvPr/>
          </p:nvGrpSpPr>
          <p:grpSpPr>
            <a:xfrm>
              <a:off x="6673827" y="3258081"/>
              <a:ext cx="1696576" cy="471246"/>
              <a:chOff x="0" y="0"/>
              <a:chExt cx="1696575" cy="471245"/>
            </a:xfrm>
          </p:grpSpPr>
          <p:sp>
            <p:nvSpPr>
              <p:cNvPr id="508" name="Shape 508"/>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09" name="Shape 509"/>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513" name="Group 513"/>
            <p:cNvGrpSpPr/>
            <p:nvPr/>
          </p:nvGrpSpPr>
          <p:grpSpPr>
            <a:xfrm>
              <a:off x="6673827" y="3712691"/>
              <a:ext cx="1696576" cy="471246"/>
              <a:chOff x="0" y="0"/>
              <a:chExt cx="1696575" cy="471245"/>
            </a:xfrm>
          </p:grpSpPr>
          <p:sp>
            <p:nvSpPr>
              <p:cNvPr id="511" name="Shape 51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512" name="Shape 512"/>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516" name="Group 516"/>
            <p:cNvGrpSpPr/>
            <p:nvPr/>
          </p:nvGrpSpPr>
          <p:grpSpPr>
            <a:xfrm>
              <a:off x="409149" y="437976"/>
              <a:ext cx="1475834" cy="471246"/>
              <a:chOff x="0" y="0"/>
              <a:chExt cx="1475833" cy="471245"/>
            </a:xfrm>
          </p:grpSpPr>
          <p:sp>
            <p:nvSpPr>
              <p:cNvPr id="514" name="Shape 51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15" name="Shape 515"/>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519" name="Group 519"/>
            <p:cNvGrpSpPr/>
            <p:nvPr/>
          </p:nvGrpSpPr>
          <p:grpSpPr>
            <a:xfrm>
              <a:off x="409149" y="892586"/>
              <a:ext cx="1475834" cy="471246"/>
              <a:chOff x="0" y="0"/>
              <a:chExt cx="1475833" cy="471245"/>
            </a:xfrm>
          </p:grpSpPr>
          <p:sp>
            <p:nvSpPr>
              <p:cNvPr id="517" name="Shape 51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18" name="Shape 518"/>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522" name="Group 522"/>
            <p:cNvGrpSpPr/>
            <p:nvPr/>
          </p:nvGrpSpPr>
          <p:grpSpPr>
            <a:xfrm>
              <a:off x="409149" y="1347196"/>
              <a:ext cx="1475834" cy="471246"/>
              <a:chOff x="0" y="0"/>
              <a:chExt cx="1475833" cy="471245"/>
            </a:xfrm>
          </p:grpSpPr>
          <p:sp>
            <p:nvSpPr>
              <p:cNvPr id="520" name="Shape 52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1" name="Shape 521"/>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525" name="Group 525"/>
            <p:cNvGrpSpPr/>
            <p:nvPr/>
          </p:nvGrpSpPr>
          <p:grpSpPr>
            <a:xfrm>
              <a:off x="409149" y="2574610"/>
              <a:ext cx="1475834" cy="471246"/>
              <a:chOff x="0" y="0"/>
              <a:chExt cx="1475833" cy="471245"/>
            </a:xfrm>
          </p:grpSpPr>
          <p:sp>
            <p:nvSpPr>
              <p:cNvPr id="523" name="Shape 52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4" name="Shape 524"/>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528" name="Group 528"/>
            <p:cNvGrpSpPr/>
            <p:nvPr/>
          </p:nvGrpSpPr>
          <p:grpSpPr>
            <a:xfrm>
              <a:off x="409149" y="3017455"/>
              <a:ext cx="1475834" cy="471246"/>
              <a:chOff x="0" y="0"/>
              <a:chExt cx="1475833" cy="471245"/>
            </a:xfrm>
          </p:grpSpPr>
          <p:sp>
            <p:nvSpPr>
              <p:cNvPr id="526" name="Shape 52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7" name="Shape 527"/>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531" name="Group 531"/>
            <p:cNvGrpSpPr/>
            <p:nvPr/>
          </p:nvGrpSpPr>
          <p:grpSpPr>
            <a:xfrm>
              <a:off x="409149" y="3472065"/>
              <a:ext cx="1475834" cy="471246"/>
              <a:chOff x="0" y="0"/>
              <a:chExt cx="1475833" cy="471245"/>
            </a:xfrm>
          </p:grpSpPr>
          <p:sp>
            <p:nvSpPr>
              <p:cNvPr id="529" name="Shape 529"/>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30" name="Shape 530"/>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534" name="Group 534"/>
            <p:cNvGrpSpPr/>
            <p:nvPr/>
          </p:nvGrpSpPr>
          <p:grpSpPr>
            <a:xfrm>
              <a:off x="409149" y="3926675"/>
              <a:ext cx="1475834" cy="471246"/>
              <a:chOff x="0" y="0"/>
              <a:chExt cx="1475833" cy="471245"/>
            </a:xfrm>
          </p:grpSpPr>
          <p:sp>
            <p:nvSpPr>
              <p:cNvPr id="532" name="Shape 532"/>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533" name="Shape 533"/>
              <p:cNvSpPr/>
              <p:nvPr/>
            </p:nvSpPr>
            <p:spPr>
              <a:xfrm>
                <a:off x="23003" y="20180"/>
                <a:ext cx="1429826"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535" name="Shape 535"/>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6" name="Shape 536"/>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7" name="Shape 537"/>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8" name="Shape 538"/>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9" name="Shape 539"/>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0" name="Shape 540"/>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1" name="Shape 541"/>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2" name="Shape 542"/>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3" name="Shape 543"/>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4" name="Shape 544"/>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5" name="Shape 545"/>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6" name="Shape 546"/>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7" name="Shape 547"/>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8" name="Shape 548"/>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9" name="Shape 549"/>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0" name="Shape 550"/>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1" name="Shape 551"/>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2" name="Shape 552"/>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3" name="Shape 553"/>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4" name="Shape 554"/>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5" name="Shape 555"/>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6" name="Shape 556"/>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7" name="Shape 557"/>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8" name="Shape 558"/>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9" name="Shape 559"/>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0" name="Shape 560"/>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1" name="Shape 561"/>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2" name="Shape 562"/>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572" name="Group 572"/>
          <p:cNvGrpSpPr/>
          <p:nvPr/>
        </p:nvGrpSpPr>
        <p:grpSpPr>
          <a:xfrm>
            <a:off x="2812474" y="1480552"/>
            <a:ext cx="3003613" cy="2296533"/>
            <a:chOff x="-257920" y="206643"/>
            <a:chExt cx="4004817" cy="3062043"/>
          </a:xfrm>
        </p:grpSpPr>
        <p:sp>
          <p:nvSpPr>
            <p:cNvPr id="564" name="Shape 564"/>
            <p:cNvSpPr/>
            <p:nvPr/>
          </p:nvSpPr>
          <p:spPr>
            <a:xfrm>
              <a:off x="1361745" y="206643"/>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565" name="Shape 565"/>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7" name="Shape 567"/>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8" name="Shape 568"/>
            <p:cNvSpPr/>
            <p:nvPr/>
          </p:nvSpPr>
          <p:spPr>
            <a:xfrm>
              <a:off x="1361745" y="2930134"/>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569" name="Shape 569"/>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70" name="Shape 570"/>
            <p:cNvSpPr/>
            <p:nvPr/>
          </p:nvSpPr>
          <p:spPr>
            <a:xfrm>
              <a:off x="-257920" y="1568391"/>
              <a:ext cx="1264147"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Financials</a:t>
              </a:r>
            </a:p>
          </p:txBody>
        </p:sp>
        <p:sp>
          <p:nvSpPr>
            <p:cNvPr id="571" name="Shape 571"/>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6" name="Shape 566"/>
            <p:cNvSpPr/>
            <p:nvPr/>
          </p:nvSpPr>
          <p:spPr>
            <a:xfrm>
              <a:off x="2582621" y="1568389"/>
              <a:ext cx="116427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r">
                <a:defRPr sz="2240" b="1"/>
              </a:lvl1pPr>
            </a:lstStyle>
            <a:p>
              <a:pPr defTabSz="685800"/>
              <a:r>
                <a:rPr sz="1200" dirty="0">
                  <a:latin typeface="Calibri"/>
                  <a:cs typeface="Calibri"/>
                </a:rPr>
                <a:t>Strategy</a:t>
              </a:r>
            </a:p>
          </p:txBody>
        </p:sp>
      </p:grpSp>
      <p:sp>
        <p:nvSpPr>
          <p:cNvPr id="573" name="Shape 573"/>
          <p:cNvSpPr/>
          <p:nvPr/>
        </p:nvSpPr>
        <p:spPr>
          <a:xfrm>
            <a:off x="841386" y="609054"/>
            <a:ext cx="7497072" cy="1949553"/>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dirty="0">
              <a:solidFill>
                <a:srgbClr val="FFFFFF"/>
              </a:solidFill>
              <a:latin typeface="Calibri"/>
              <a:cs typeface="Calibri"/>
            </a:endParaRPr>
          </a:p>
        </p:txBody>
      </p:sp>
      <p:sp>
        <p:nvSpPr>
          <p:cNvPr id="574" name="Shape 574"/>
          <p:cNvSpPr/>
          <p:nvPr/>
        </p:nvSpPr>
        <p:spPr>
          <a:xfrm>
            <a:off x="1050739" y="2508217"/>
            <a:ext cx="4000156" cy="1903912"/>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dirty="0">
              <a:solidFill>
                <a:srgbClr val="FFFFFF"/>
              </a:solidFill>
              <a:latin typeface="Calibri"/>
              <a:cs typeface="Calibri"/>
            </a:endParaRPr>
          </a:p>
        </p:txBody>
      </p:sp>
      <p:sp>
        <p:nvSpPr>
          <p:cNvPr id="575" name="Shape 575"/>
          <p:cNvSpPr/>
          <p:nvPr/>
        </p:nvSpPr>
        <p:spPr>
          <a:xfrm flipH="1">
            <a:off x="5221059" y="2775893"/>
            <a:ext cx="428625" cy="455390"/>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xfrm>
            <a:off x="457201" y="273844"/>
            <a:ext cx="8229601" cy="994172"/>
          </a:xfrm>
          <a:prstGeom prst="rect">
            <a:avLst/>
          </a:prstGeom>
        </p:spPr>
        <p:txBody>
          <a:bodyPr/>
          <a:lstStyle/>
          <a:p>
            <a:r>
              <a:t>Airbnb Strategy</a:t>
            </a:r>
          </a:p>
        </p:txBody>
      </p:sp>
      <p:sp>
        <p:nvSpPr>
          <p:cNvPr id="578" name="Shape 578"/>
          <p:cNvSpPr>
            <a:spLocks noGrp="1"/>
          </p:cNvSpPr>
          <p:nvPr>
            <p:ph type="body" sz="quarter" idx="1"/>
          </p:nvPr>
        </p:nvSpPr>
        <p:spPr>
          <a:xfrm>
            <a:off x="457200" y="1054893"/>
            <a:ext cx="8229601" cy="526259"/>
          </a:xfrm>
          <a:prstGeom prst="rect">
            <a:avLst/>
          </a:prstGeom>
        </p:spPr>
        <p:txBody>
          <a:bodyPr/>
          <a:lstStyle/>
          <a:p>
            <a:r>
              <a:t>Segmentation</a:t>
            </a:r>
          </a:p>
        </p:txBody>
      </p:sp>
      <p:pic>
        <p:nvPicPr>
          <p:cNvPr id="579" name="image5.jpg"/>
          <p:cNvPicPr>
            <a:picLocks noChangeAspect="1"/>
          </p:cNvPicPr>
          <p:nvPr/>
        </p:nvPicPr>
        <p:blipFill>
          <a:blip r:embed="rId2"/>
          <a:stretch>
            <a:fillRect/>
          </a:stretch>
        </p:blipFill>
        <p:spPr>
          <a:xfrm>
            <a:off x="280987" y="1971675"/>
            <a:ext cx="8620126" cy="1652191"/>
          </a:xfrm>
          <a:prstGeom prst="rect">
            <a:avLst/>
          </a:prstGeom>
          <a:ln w="12700">
            <a:miter lim="400000"/>
          </a:ln>
        </p:spPr>
      </p:pic>
      <p:sp>
        <p:nvSpPr>
          <p:cNvPr id="580" name="Shape 580"/>
          <p:cNvSpPr/>
          <p:nvPr/>
        </p:nvSpPr>
        <p:spPr>
          <a:xfrm>
            <a:off x="671512" y="3473847"/>
            <a:ext cx="8229601" cy="683896"/>
          </a:xfrm>
          <a:prstGeom prst="rect">
            <a:avLst/>
          </a:prstGeom>
          <a:ln w="12700">
            <a:miter lim="400000"/>
          </a:ln>
          <a:extLst>
            <a:ext uri="{C572A759-6A51-4108-AA02-DFA0A04FC94B}">
              <ma14:wrappingTextBoxFlag xmlns:ma14="http://schemas.microsoft.com/office/mac/drawingml/2011/main" xmlns=""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image6.jpg"/>
          <p:cNvPicPr>
            <a:picLocks noChangeAspect="1"/>
          </p:cNvPicPr>
          <p:nvPr/>
        </p:nvPicPr>
        <p:blipFill>
          <a:blip r:embed="rId2"/>
          <a:stretch>
            <a:fillRect/>
          </a:stretch>
        </p:blipFill>
        <p:spPr>
          <a:xfrm>
            <a:off x="280988" y="1318023"/>
            <a:ext cx="8620125" cy="3158569"/>
          </a:xfrm>
          <a:prstGeom prst="rect">
            <a:avLst/>
          </a:prstGeom>
          <a:ln w="12700">
            <a:miter lim="400000"/>
          </a:ln>
        </p:spPr>
      </p:pic>
      <p:sp>
        <p:nvSpPr>
          <p:cNvPr id="583" name="Shape 583"/>
          <p:cNvSpPr>
            <a:spLocks noGrp="1"/>
          </p:cNvSpPr>
          <p:nvPr>
            <p:ph type="title"/>
          </p:nvPr>
        </p:nvSpPr>
        <p:spPr>
          <a:xfrm>
            <a:off x="457201" y="273844"/>
            <a:ext cx="8229601" cy="994172"/>
          </a:xfrm>
          <a:prstGeom prst="rect">
            <a:avLst/>
          </a:prstGeom>
        </p:spPr>
        <p:txBody>
          <a:bodyPr/>
          <a:lstStyle/>
          <a:p>
            <a:r>
              <a:t>Airbnb Strategy</a:t>
            </a:r>
          </a:p>
        </p:txBody>
      </p:sp>
      <p:sp>
        <p:nvSpPr>
          <p:cNvPr id="584" name="Shape 584"/>
          <p:cNvSpPr>
            <a:spLocks noGrp="1"/>
          </p:cNvSpPr>
          <p:nvPr>
            <p:ph type="body" sz="quarter" idx="1"/>
          </p:nvPr>
        </p:nvSpPr>
        <p:spPr>
          <a:xfrm>
            <a:off x="457200" y="1054893"/>
            <a:ext cx="8229601" cy="526259"/>
          </a:xfrm>
          <a:prstGeom prst="rect">
            <a:avLst/>
          </a:prstGeom>
        </p:spPr>
        <p:txBody>
          <a:bodyPr/>
          <a:lstStyle/>
          <a:p>
            <a:r>
              <a:t>Targeting</a:t>
            </a:r>
          </a:p>
        </p:txBody>
      </p:sp>
      <p:sp>
        <p:nvSpPr>
          <p:cNvPr id="585" name="Shape 585"/>
          <p:cNvSpPr/>
          <p:nvPr/>
        </p:nvSpPr>
        <p:spPr>
          <a:xfrm>
            <a:off x="671512" y="4416822"/>
            <a:ext cx="8229601" cy="683896"/>
          </a:xfrm>
          <a:prstGeom prst="rect">
            <a:avLst/>
          </a:prstGeom>
          <a:ln w="12700">
            <a:miter lim="400000"/>
          </a:ln>
          <a:extLst>
            <a:ext uri="{C572A759-6A51-4108-AA02-DFA0A04FC94B}">
              <ma14:wrappingTextBoxFlag xmlns:ma14="http://schemas.microsoft.com/office/mac/drawingml/2011/main" xmlns=""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 name="image7.jpg"/>
          <p:cNvPicPr>
            <a:picLocks noChangeAspect="1"/>
          </p:cNvPicPr>
          <p:nvPr/>
        </p:nvPicPr>
        <p:blipFill>
          <a:blip r:embed="rId2"/>
          <a:stretch>
            <a:fillRect/>
          </a:stretch>
        </p:blipFill>
        <p:spPr>
          <a:xfrm>
            <a:off x="280988" y="296296"/>
            <a:ext cx="8620126" cy="4174972"/>
          </a:xfrm>
          <a:prstGeom prst="rect">
            <a:avLst/>
          </a:prstGeom>
          <a:ln w="12700">
            <a:miter lim="400000"/>
          </a:ln>
        </p:spPr>
      </p:pic>
      <p:sp>
        <p:nvSpPr>
          <p:cNvPr id="588" name="Shape 588"/>
          <p:cNvSpPr>
            <a:spLocks noGrp="1"/>
          </p:cNvSpPr>
          <p:nvPr>
            <p:ph type="title"/>
          </p:nvPr>
        </p:nvSpPr>
        <p:spPr>
          <a:xfrm>
            <a:off x="457201" y="273844"/>
            <a:ext cx="8229601" cy="994172"/>
          </a:xfrm>
          <a:prstGeom prst="rect">
            <a:avLst/>
          </a:prstGeom>
        </p:spPr>
        <p:txBody>
          <a:bodyPr/>
          <a:lstStyle/>
          <a:p>
            <a:r>
              <a:t>Airbnb Strategy</a:t>
            </a:r>
          </a:p>
        </p:txBody>
      </p:sp>
      <p:sp>
        <p:nvSpPr>
          <p:cNvPr id="589" name="Shape 589"/>
          <p:cNvSpPr/>
          <p:nvPr/>
        </p:nvSpPr>
        <p:spPr>
          <a:xfrm>
            <a:off x="1019650" y="1268017"/>
            <a:ext cx="1537335" cy="232172"/>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590" name="Shape 590"/>
          <p:cNvSpPr>
            <a:spLocks noGrp="1"/>
          </p:cNvSpPr>
          <p:nvPr>
            <p:ph type="body" sz="quarter" idx="1"/>
          </p:nvPr>
        </p:nvSpPr>
        <p:spPr>
          <a:xfrm>
            <a:off x="457200" y="1054893"/>
            <a:ext cx="8229601" cy="526259"/>
          </a:xfrm>
          <a:prstGeom prst="rect">
            <a:avLst/>
          </a:prstGeom>
        </p:spPr>
        <p:txBody>
          <a:bodyPr/>
          <a:lstStyle/>
          <a:p>
            <a:r>
              <a:t>Positioning</a:t>
            </a:r>
          </a:p>
        </p:txBody>
      </p:sp>
      <p:sp>
        <p:nvSpPr>
          <p:cNvPr id="591" name="Shape 591"/>
          <p:cNvSpPr/>
          <p:nvPr/>
        </p:nvSpPr>
        <p:spPr>
          <a:xfrm>
            <a:off x="671512" y="4416822"/>
            <a:ext cx="8229601" cy="683896"/>
          </a:xfrm>
          <a:prstGeom prst="rect">
            <a:avLst/>
          </a:prstGeom>
          <a:ln w="12700">
            <a:miter lim="400000"/>
          </a:ln>
          <a:extLst>
            <a:ext uri="{C572A759-6A51-4108-AA02-DFA0A04FC94B}">
              <ma14:wrappingTextBoxFlag xmlns:ma14="http://schemas.microsoft.com/office/mac/drawingml/2011/main" xmlns=""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
        <p:nvSpPr>
          <p:cNvPr id="592" name="Shape 592"/>
          <p:cNvSpPr/>
          <p:nvPr/>
        </p:nvSpPr>
        <p:spPr>
          <a:xfrm>
            <a:off x="1451609" y="1614488"/>
            <a:ext cx="1537335" cy="232172"/>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593" name="Shape 593"/>
          <p:cNvSpPr/>
          <p:nvPr/>
        </p:nvSpPr>
        <p:spPr>
          <a:xfrm>
            <a:off x="675077" y="1492089"/>
            <a:ext cx="2476501" cy="392431"/>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normAutofit/>
          </a:bodyPr>
          <a:lstStyle>
            <a:lvl1pPr>
              <a:lnSpc>
                <a:spcPct val="90000"/>
              </a:lnSpc>
              <a:defRPr sz="2800" b="1">
                <a:solidFill>
                  <a:srgbClr val="808080"/>
                </a:solidFill>
                <a:latin typeface="Franklin Gothic Demi"/>
                <a:ea typeface="Franklin Gothic Demi"/>
                <a:cs typeface="Franklin Gothic Demi"/>
                <a:sym typeface="Franklin Gothic Demi"/>
              </a:defRPr>
            </a:lvl1pPr>
          </a:lstStyle>
          <a:p>
            <a:pPr defTabSz="685800"/>
            <a:r>
              <a:rPr sz="2100"/>
              <a:t>Value Propositions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Group 668"/>
          <p:cNvGrpSpPr/>
          <p:nvPr/>
        </p:nvGrpSpPr>
        <p:grpSpPr>
          <a:xfrm>
            <a:off x="1179909" y="844935"/>
            <a:ext cx="6648229" cy="3298442"/>
            <a:chOff x="0" y="0"/>
            <a:chExt cx="8864303" cy="4397921"/>
          </a:xfrm>
        </p:grpSpPr>
        <p:grpSp>
          <p:nvGrpSpPr>
            <p:cNvPr id="597" name="Group 597"/>
            <p:cNvGrpSpPr/>
            <p:nvPr/>
          </p:nvGrpSpPr>
          <p:grpSpPr>
            <a:xfrm>
              <a:off x="6673827" y="0"/>
              <a:ext cx="1696576" cy="471246"/>
              <a:chOff x="0" y="0"/>
              <a:chExt cx="1696575" cy="471245"/>
            </a:xfrm>
          </p:grpSpPr>
          <p:sp>
            <p:nvSpPr>
              <p:cNvPr id="595" name="Shape 59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96" name="Shape 596"/>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600" name="Group 600"/>
            <p:cNvGrpSpPr/>
            <p:nvPr/>
          </p:nvGrpSpPr>
          <p:grpSpPr>
            <a:xfrm>
              <a:off x="6673827" y="454610"/>
              <a:ext cx="1696576" cy="471246"/>
              <a:chOff x="0" y="0"/>
              <a:chExt cx="1696575" cy="471245"/>
            </a:xfrm>
          </p:grpSpPr>
          <p:sp>
            <p:nvSpPr>
              <p:cNvPr id="598" name="Shape 598"/>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99" name="Shape 599"/>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603" name="Group 603"/>
            <p:cNvGrpSpPr/>
            <p:nvPr/>
          </p:nvGrpSpPr>
          <p:grpSpPr>
            <a:xfrm>
              <a:off x="6673827" y="909220"/>
              <a:ext cx="1696576" cy="471246"/>
              <a:chOff x="0" y="0"/>
              <a:chExt cx="1696575" cy="471245"/>
            </a:xfrm>
          </p:grpSpPr>
          <p:sp>
            <p:nvSpPr>
              <p:cNvPr id="601" name="Shape 60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02" name="Shape 602"/>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606" name="Group 606"/>
            <p:cNvGrpSpPr/>
            <p:nvPr/>
          </p:nvGrpSpPr>
          <p:grpSpPr>
            <a:xfrm>
              <a:off x="6673827" y="1363830"/>
              <a:ext cx="1696576" cy="471246"/>
              <a:chOff x="0" y="0"/>
              <a:chExt cx="1696575" cy="471245"/>
            </a:xfrm>
          </p:grpSpPr>
          <p:sp>
            <p:nvSpPr>
              <p:cNvPr id="604" name="Shape 60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605" name="Shape 605"/>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609" name="Group 609"/>
            <p:cNvGrpSpPr/>
            <p:nvPr/>
          </p:nvGrpSpPr>
          <p:grpSpPr>
            <a:xfrm>
              <a:off x="6673827" y="1818440"/>
              <a:ext cx="1696576" cy="471247"/>
              <a:chOff x="0" y="0"/>
              <a:chExt cx="1696575" cy="471245"/>
            </a:xfrm>
          </p:grpSpPr>
          <p:sp>
            <p:nvSpPr>
              <p:cNvPr id="607" name="Shape 60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08" name="Shape 608"/>
              <p:cNvSpPr/>
              <p:nvPr/>
            </p:nvSpPr>
            <p:spPr>
              <a:xfrm>
                <a:off x="23003" y="4792"/>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612" name="Group 612"/>
            <p:cNvGrpSpPr/>
            <p:nvPr/>
          </p:nvGrpSpPr>
          <p:grpSpPr>
            <a:xfrm>
              <a:off x="6673827" y="2810233"/>
              <a:ext cx="1696576" cy="471246"/>
              <a:chOff x="0" y="0"/>
              <a:chExt cx="1696575" cy="471245"/>
            </a:xfrm>
          </p:grpSpPr>
          <p:sp>
            <p:nvSpPr>
              <p:cNvPr id="610" name="Shape 61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611" name="Shape 611"/>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615" name="Group 615"/>
            <p:cNvGrpSpPr/>
            <p:nvPr/>
          </p:nvGrpSpPr>
          <p:grpSpPr>
            <a:xfrm>
              <a:off x="6673827" y="3258081"/>
              <a:ext cx="1696576" cy="471246"/>
              <a:chOff x="0" y="0"/>
              <a:chExt cx="1696575" cy="471245"/>
            </a:xfrm>
          </p:grpSpPr>
          <p:sp>
            <p:nvSpPr>
              <p:cNvPr id="613" name="Shape 61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14" name="Shape 614"/>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618" name="Group 618"/>
            <p:cNvGrpSpPr/>
            <p:nvPr/>
          </p:nvGrpSpPr>
          <p:grpSpPr>
            <a:xfrm>
              <a:off x="6673827" y="3712691"/>
              <a:ext cx="1696576" cy="471246"/>
              <a:chOff x="0" y="0"/>
              <a:chExt cx="1696575" cy="471245"/>
            </a:xfrm>
          </p:grpSpPr>
          <p:sp>
            <p:nvSpPr>
              <p:cNvPr id="616" name="Shape 61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617" name="Shape 617"/>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621" name="Group 621"/>
            <p:cNvGrpSpPr/>
            <p:nvPr/>
          </p:nvGrpSpPr>
          <p:grpSpPr>
            <a:xfrm>
              <a:off x="409149" y="437976"/>
              <a:ext cx="1475834" cy="471246"/>
              <a:chOff x="0" y="0"/>
              <a:chExt cx="1475833" cy="471245"/>
            </a:xfrm>
          </p:grpSpPr>
          <p:sp>
            <p:nvSpPr>
              <p:cNvPr id="619" name="Shape 619"/>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0" name="Shape 620"/>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624" name="Group 624"/>
            <p:cNvGrpSpPr/>
            <p:nvPr/>
          </p:nvGrpSpPr>
          <p:grpSpPr>
            <a:xfrm>
              <a:off x="409149" y="892586"/>
              <a:ext cx="1475834" cy="471246"/>
              <a:chOff x="0" y="0"/>
              <a:chExt cx="1475833" cy="471245"/>
            </a:xfrm>
          </p:grpSpPr>
          <p:sp>
            <p:nvSpPr>
              <p:cNvPr id="622" name="Shape 622"/>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3" name="Shape 623"/>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627" name="Group 627"/>
            <p:cNvGrpSpPr/>
            <p:nvPr/>
          </p:nvGrpSpPr>
          <p:grpSpPr>
            <a:xfrm>
              <a:off x="409149" y="1347196"/>
              <a:ext cx="1475834" cy="471246"/>
              <a:chOff x="0" y="0"/>
              <a:chExt cx="1475833" cy="471245"/>
            </a:xfrm>
          </p:grpSpPr>
          <p:sp>
            <p:nvSpPr>
              <p:cNvPr id="625" name="Shape 625"/>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6" name="Shape 626"/>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630" name="Group 630"/>
            <p:cNvGrpSpPr/>
            <p:nvPr/>
          </p:nvGrpSpPr>
          <p:grpSpPr>
            <a:xfrm>
              <a:off x="409149" y="2574610"/>
              <a:ext cx="1475834" cy="471246"/>
              <a:chOff x="0" y="0"/>
              <a:chExt cx="1475833" cy="471245"/>
            </a:xfrm>
          </p:grpSpPr>
          <p:sp>
            <p:nvSpPr>
              <p:cNvPr id="628" name="Shape 62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9" name="Shape 629"/>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633" name="Group 633"/>
            <p:cNvGrpSpPr/>
            <p:nvPr/>
          </p:nvGrpSpPr>
          <p:grpSpPr>
            <a:xfrm>
              <a:off x="409149" y="3017455"/>
              <a:ext cx="1475834" cy="471246"/>
              <a:chOff x="0" y="0"/>
              <a:chExt cx="1475833" cy="471245"/>
            </a:xfrm>
          </p:grpSpPr>
          <p:sp>
            <p:nvSpPr>
              <p:cNvPr id="631" name="Shape 63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32" name="Shape 632"/>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636" name="Group 636"/>
            <p:cNvGrpSpPr/>
            <p:nvPr/>
          </p:nvGrpSpPr>
          <p:grpSpPr>
            <a:xfrm>
              <a:off x="409149" y="3472065"/>
              <a:ext cx="1475834" cy="471246"/>
              <a:chOff x="0" y="0"/>
              <a:chExt cx="1475833" cy="471245"/>
            </a:xfrm>
          </p:grpSpPr>
          <p:sp>
            <p:nvSpPr>
              <p:cNvPr id="634" name="Shape 63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35" name="Shape 635"/>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639" name="Group 639"/>
            <p:cNvGrpSpPr/>
            <p:nvPr/>
          </p:nvGrpSpPr>
          <p:grpSpPr>
            <a:xfrm>
              <a:off x="409149" y="3926675"/>
              <a:ext cx="1475834" cy="471246"/>
              <a:chOff x="0" y="0"/>
              <a:chExt cx="1475833" cy="471245"/>
            </a:xfrm>
          </p:grpSpPr>
          <p:sp>
            <p:nvSpPr>
              <p:cNvPr id="637" name="Shape 63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638" name="Shape 638"/>
              <p:cNvSpPr/>
              <p:nvPr/>
            </p:nvSpPr>
            <p:spPr>
              <a:xfrm>
                <a:off x="23003" y="20180"/>
                <a:ext cx="1429826"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640" name="Shape 640"/>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1" name="Shape 641"/>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2" name="Shape 642"/>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3" name="Shape 643"/>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4" name="Shape 644"/>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5" name="Shape 645"/>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6" name="Shape 646"/>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7" name="Shape 647"/>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8" name="Shape 648"/>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9" name="Shape 649"/>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0" name="Shape 650"/>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1" name="Shape 651"/>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2" name="Shape 652"/>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3" name="Shape 653"/>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4" name="Shape 654"/>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5" name="Shape 655"/>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6" name="Shape 656"/>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7" name="Shape 657"/>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8" name="Shape 658"/>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9" name="Shape 659"/>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0" name="Shape 660"/>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1" name="Shape 661"/>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2" name="Shape 662"/>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3" name="Shape 663"/>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4" name="Shape 664"/>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5" name="Shape 665"/>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6" name="Shape 666"/>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7" name="Shape 667"/>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677" name="Group 677"/>
          <p:cNvGrpSpPr/>
          <p:nvPr/>
        </p:nvGrpSpPr>
        <p:grpSpPr>
          <a:xfrm>
            <a:off x="3005914" y="1480553"/>
            <a:ext cx="2797289" cy="2296533"/>
            <a:chOff x="0" y="206645"/>
            <a:chExt cx="3729718" cy="3062042"/>
          </a:xfrm>
        </p:grpSpPr>
        <p:sp>
          <p:nvSpPr>
            <p:cNvPr id="669" name="Shape 669"/>
            <p:cNvSpPr/>
            <p:nvPr/>
          </p:nvSpPr>
          <p:spPr>
            <a:xfrm>
              <a:off x="1361745" y="20664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670" name="Shape 670"/>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1" name="Shape 671"/>
            <p:cNvSpPr/>
            <p:nvPr/>
          </p:nvSpPr>
          <p:spPr>
            <a:xfrm>
              <a:off x="2723490" y="1568389"/>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672" name="Shape 672"/>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3" name="Shape 673"/>
            <p:cNvSpPr/>
            <p:nvPr/>
          </p:nvSpPr>
          <p:spPr>
            <a:xfrm>
              <a:off x="1361745" y="293013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defRPr sz="2240" b="1"/>
              </a:lvl1pPr>
            </a:lstStyle>
            <a:p>
              <a:pPr defTabSz="685800"/>
              <a:r>
                <a:rPr sz="1200" dirty="0">
                  <a:latin typeface="Calibri"/>
                  <a:cs typeface="Calibri"/>
                </a:rPr>
                <a:t>Tactics</a:t>
              </a:r>
            </a:p>
          </p:txBody>
        </p:sp>
        <p:sp>
          <p:nvSpPr>
            <p:cNvPr id="674" name="Shape 674"/>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5" name="Shape 675"/>
            <p:cNvSpPr/>
            <p:nvPr/>
          </p:nvSpPr>
          <p:spPr>
            <a:xfrm>
              <a:off x="0" y="1568391"/>
              <a:ext cx="1006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676" name="Shape 676"/>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678" name="Shape 678"/>
          <p:cNvSpPr/>
          <p:nvPr/>
        </p:nvSpPr>
        <p:spPr>
          <a:xfrm>
            <a:off x="4489067" y="2565795"/>
            <a:ext cx="4514858" cy="2039486"/>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679" name="Shape 679"/>
          <p:cNvSpPr/>
          <p:nvPr/>
        </p:nvSpPr>
        <p:spPr>
          <a:xfrm>
            <a:off x="911819" y="729343"/>
            <a:ext cx="7154496" cy="1945802"/>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680" name="Shape 680"/>
          <p:cNvSpPr/>
          <p:nvPr/>
        </p:nvSpPr>
        <p:spPr>
          <a:xfrm flipH="1">
            <a:off x="3071900" y="2650530"/>
            <a:ext cx="642905" cy="582745"/>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image8.jpg"/>
          <p:cNvPicPr>
            <a:picLocks noChangeAspect="1"/>
          </p:cNvPicPr>
          <p:nvPr/>
        </p:nvPicPr>
        <p:blipFill>
          <a:blip r:embed="rId3"/>
          <a:stretch>
            <a:fillRect/>
          </a:stretch>
        </p:blipFill>
        <p:spPr>
          <a:xfrm>
            <a:off x="785352" y="721519"/>
            <a:ext cx="7573298" cy="4125577"/>
          </a:xfrm>
          <a:prstGeom prst="rect">
            <a:avLst/>
          </a:prstGeom>
          <a:ln w="12700">
            <a:miter lim="400000"/>
          </a:ln>
        </p:spPr>
      </p:pic>
      <p:sp>
        <p:nvSpPr>
          <p:cNvPr id="683" name="Shape 683"/>
          <p:cNvSpPr/>
          <p:nvPr/>
        </p:nvSpPr>
        <p:spPr>
          <a:xfrm>
            <a:off x="457201" y="273844"/>
            <a:ext cx="8229601" cy="54938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Product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p:nvPr/>
        </p:nvSpPr>
        <p:spPr>
          <a:xfrm>
            <a:off x="457200" y="360759"/>
            <a:ext cx="1162052" cy="912496"/>
          </a:xfrm>
          <a:prstGeom prst="rect">
            <a:avLst/>
          </a:prstGeom>
          <a:ln w="12700">
            <a:miter lim="400000"/>
          </a:ln>
          <a:extLst>
            <a:ext uri="{C572A759-6A51-4108-AA02-DFA0A04FC94B}">
              <ma14:wrappingTextBoxFlag xmlns:ma14="http://schemas.microsoft.com/office/mac/drawingml/2011/main" xmlns="" val="1"/>
            </a:ext>
          </a:extLst>
        </p:spPr>
        <p:txBody>
          <a:bodyPr lIns="34289" rIns="34289">
            <a:normAutofit/>
          </a:bodyPr>
          <a:lstStyle>
            <a:lvl1pPr>
              <a:lnSpc>
                <a:spcPct val="90000"/>
              </a:lnSpc>
              <a:spcBef>
                <a:spcPts val="1000"/>
              </a:spcBef>
              <a:defRPr sz="2800" b="1">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a:t> </a:t>
            </a:r>
            <a:endParaRPr sz="3000"/>
          </a:p>
        </p:txBody>
      </p:sp>
      <p:sp>
        <p:nvSpPr>
          <p:cNvPr id="688" name="Shape 688"/>
          <p:cNvSpPr/>
          <p:nvPr/>
        </p:nvSpPr>
        <p:spPr>
          <a:xfrm>
            <a:off x="457201" y="273844"/>
            <a:ext cx="8229601" cy="54938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Price</a:t>
            </a:r>
          </a:p>
        </p:txBody>
      </p:sp>
      <p:pic>
        <p:nvPicPr>
          <p:cNvPr id="689" name="image8.jpg"/>
          <p:cNvPicPr>
            <a:picLocks noChangeAspect="1"/>
          </p:cNvPicPr>
          <p:nvPr/>
        </p:nvPicPr>
        <p:blipFill>
          <a:blip r:embed="rId2"/>
          <a:stretch>
            <a:fillRect/>
          </a:stretch>
        </p:blipFill>
        <p:spPr>
          <a:xfrm>
            <a:off x="785352" y="721519"/>
            <a:ext cx="7573298" cy="4125577"/>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 name="image9.jpg"/>
          <p:cNvPicPr>
            <a:picLocks noChangeAspect="1"/>
          </p:cNvPicPr>
          <p:nvPr/>
        </p:nvPicPr>
        <p:blipFill>
          <a:blip r:embed="rId2"/>
          <a:stretch>
            <a:fillRect/>
          </a:stretch>
        </p:blipFill>
        <p:spPr>
          <a:xfrm>
            <a:off x="2059950" y="927497"/>
            <a:ext cx="6746594" cy="3823097"/>
          </a:xfrm>
          <a:prstGeom prst="rect">
            <a:avLst/>
          </a:prstGeom>
          <a:ln w="12700">
            <a:miter lim="400000"/>
          </a:ln>
        </p:spPr>
      </p:pic>
      <p:sp>
        <p:nvSpPr>
          <p:cNvPr id="692" name="Shape 692"/>
          <p:cNvSpPr/>
          <p:nvPr/>
        </p:nvSpPr>
        <p:spPr>
          <a:xfrm>
            <a:off x="457201" y="273844"/>
            <a:ext cx="8229601" cy="54938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Location</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4" name="image10.jpg"/>
          <p:cNvPicPr>
            <a:picLocks noChangeAspect="1"/>
          </p:cNvPicPr>
          <p:nvPr/>
        </p:nvPicPr>
        <p:blipFill>
          <a:blip r:embed="rId3"/>
          <a:stretch>
            <a:fillRect/>
          </a:stretch>
        </p:blipFill>
        <p:spPr>
          <a:xfrm>
            <a:off x="4638675" y="1216648"/>
            <a:ext cx="4247057" cy="3459107"/>
          </a:xfrm>
          <a:prstGeom prst="rect">
            <a:avLst/>
          </a:prstGeom>
          <a:ln w="12700">
            <a:miter lim="400000"/>
          </a:ln>
        </p:spPr>
      </p:pic>
      <p:sp>
        <p:nvSpPr>
          <p:cNvPr id="695" name="Shape 695"/>
          <p:cNvSpPr/>
          <p:nvPr/>
        </p:nvSpPr>
        <p:spPr>
          <a:xfrm>
            <a:off x="457201" y="273844"/>
            <a:ext cx="8229601" cy="54938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Promotion</a:t>
            </a:r>
          </a:p>
        </p:txBody>
      </p:sp>
      <p:sp>
        <p:nvSpPr>
          <p:cNvPr id="696" name="Shape 696"/>
          <p:cNvSpPr/>
          <p:nvPr/>
        </p:nvSpPr>
        <p:spPr>
          <a:xfrm>
            <a:off x="3034796" y="4496565"/>
            <a:ext cx="1735932" cy="277630"/>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pic>
        <p:nvPicPr>
          <p:cNvPr id="697" name="image11.jpg"/>
          <p:cNvPicPr>
            <a:picLocks noChangeAspect="1"/>
          </p:cNvPicPr>
          <p:nvPr/>
        </p:nvPicPr>
        <p:blipFill>
          <a:blip r:embed="rId4"/>
          <a:stretch>
            <a:fillRect/>
          </a:stretch>
        </p:blipFill>
        <p:spPr>
          <a:xfrm>
            <a:off x="331345" y="1393372"/>
            <a:ext cx="4413980" cy="3463277"/>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4" name="Group 774"/>
          <p:cNvGrpSpPr/>
          <p:nvPr/>
        </p:nvGrpSpPr>
        <p:grpSpPr>
          <a:xfrm>
            <a:off x="1179909" y="844935"/>
            <a:ext cx="6648229" cy="3298442"/>
            <a:chOff x="0" y="0"/>
            <a:chExt cx="8864303" cy="4397921"/>
          </a:xfrm>
        </p:grpSpPr>
        <p:grpSp>
          <p:nvGrpSpPr>
            <p:cNvPr id="703" name="Group 703"/>
            <p:cNvGrpSpPr/>
            <p:nvPr/>
          </p:nvGrpSpPr>
          <p:grpSpPr>
            <a:xfrm>
              <a:off x="6673827" y="0"/>
              <a:ext cx="1696576" cy="471246"/>
              <a:chOff x="0" y="0"/>
              <a:chExt cx="1696575" cy="471245"/>
            </a:xfrm>
          </p:grpSpPr>
          <p:sp>
            <p:nvSpPr>
              <p:cNvPr id="701" name="Shape 70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2" name="Shape 702"/>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706" name="Group 706"/>
            <p:cNvGrpSpPr/>
            <p:nvPr/>
          </p:nvGrpSpPr>
          <p:grpSpPr>
            <a:xfrm>
              <a:off x="6673827" y="454610"/>
              <a:ext cx="1696576" cy="471246"/>
              <a:chOff x="0" y="0"/>
              <a:chExt cx="1696575" cy="471245"/>
            </a:xfrm>
          </p:grpSpPr>
          <p:sp>
            <p:nvSpPr>
              <p:cNvPr id="704" name="Shape 70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5" name="Shape 705"/>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709" name="Group 709"/>
            <p:cNvGrpSpPr/>
            <p:nvPr/>
          </p:nvGrpSpPr>
          <p:grpSpPr>
            <a:xfrm>
              <a:off x="6673827" y="909220"/>
              <a:ext cx="1696576" cy="471246"/>
              <a:chOff x="0" y="0"/>
              <a:chExt cx="1696575" cy="471245"/>
            </a:xfrm>
          </p:grpSpPr>
          <p:sp>
            <p:nvSpPr>
              <p:cNvPr id="707" name="Shape 70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8" name="Shape 708"/>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712" name="Group 712"/>
            <p:cNvGrpSpPr/>
            <p:nvPr/>
          </p:nvGrpSpPr>
          <p:grpSpPr>
            <a:xfrm>
              <a:off x="6673827" y="1363830"/>
              <a:ext cx="1696576" cy="471246"/>
              <a:chOff x="0" y="0"/>
              <a:chExt cx="1696575" cy="471245"/>
            </a:xfrm>
          </p:grpSpPr>
          <p:sp>
            <p:nvSpPr>
              <p:cNvPr id="710" name="Shape 71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711" name="Shape 711"/>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715" name="Group 715"/>
            <p:cNvGrpSpPr/>
            <p:nvPr/>
          </p:nvGrpSpPr>
          <p:grpSpPr>
            <a:xfrm>
              <a:off x="6673827" y="1818440"/>
              <a:ext cx="1696576" cy="471247"/>
              <a:chOff x="0" y="0"/>
              <a:chExt cx="1696575" cy="471245"/>
            </a:xfrm>
          </p:grpSpPr>
          <p:sp>
            <p:nvSpPr>
              <p:cNvPr id="713" name="Shape 71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14" name="Shape 714"/>
              <p:cNvSpPr/>
              <p:nvPr/>
            </p:nvSpPr>
            <p:spPr>
              <a:xfrm>
                <a:off x="23003" y="4792"/>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718" name="Group 718"/>
            <p:cNvGrpSpPr/>
            <p:nvPr/>
          </p:nvGrpSpPr>
          <p:grpSpPr>
            <a:xfrm>
              <a:off x="6673827" y="2810233"/>
              <a:ext cx="1696576" cy="471246"/>
              <a:chOff x="0" y="0"/>
              <a:chExt cx="1696575" cy="471245"/>
            </a:xfrm>
          </p:grpSpPr>
          <p:sp>
            <p:nvSpPr>
              <p:cNvPr id="716" name="Shape 71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717" name="Shape 717"/>
              <p:cNvSpPr/>
              <p:nvPr/>
            </p:nvSpPr>
            <p:spPr>
              <a:xfrm>
                <a:off x="23003" y="20180"/>
                <a:ext cx="1650568"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721" name="Group 721"/>
            <p:cNvGrpSpPr/>
            <p:nvPr/>
          </p:nvGrpSpPr>
          <p:grpSpPr>
            <a:xfrm>
              <a:off x="6673827" y="3258081"/>
              <a:ext cx="1696576" cy="471246"/>
              <a:chOff x="0" y="0"/>
              <a:chExt cx="1696575" cy="471245"/>
            </a:xfrm>
          </p:grpSpPr>
          <p:sp>
            <p:nvSpPr>
              <p:cNvPr id="719" name="Shape 71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0" name="Shape 720"/>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724" name="Group 724"/>
            <p:cNvGrpSpPr/>
            <p:nvPr/>
          </p:nvGrpSpPr>
          <p:grpSpPr>
            <a:xfrm>
              <a:off x="6673827" y="3712691"/>
              <a:ext cx="1696576" cy="471246"/>
              <a:chOff x="0" y="0"/>
              <a:chExt cx="1696575" cy="471245"/>
            </a:xfrm>
          </p:grpSpPr>
          <p:sp>
            <p:nvSpPr>
              <p:cNvPr id="722" name="Shape 72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723" name="Shape 723"/>
              <p:cNvSpPr/>
              <p:nvPr/>
            </p:nvSpPr>
            <p:spPr>
              <a:xfrm>
                <a:off x="23003" y="4793"/>
                <a:ext cx="165056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727" name="Group 727"/>
            <p:cNvGrpSpPr/>
            <p:nvPr/>
          </p:nvGrpSpPr>
          <p:grpSpPr>
            <a:xfrm>
              <a:off x="409149" y="437976"/>
              <a:ext cx="1475834" cy="471246"/>
              <a:chOff x="0" y="0"/>
              <a:chExt cx="1475833" cy="471245"/>
            </a:xfrm>
          </p:grpSpPr>
          <p:sp>
            <p:nvSpPr>
              <p:cNvPr id="725" name="Shape 725"/>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6" name="Shape 726"/>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730" name="Group 730"/>
            <p:cNvGrpSpPr/>
            <p:nvPr/>
          </p:nvGrpSpPr>
          <p:grpSpPr>
            <a:xfrm>
              <a:off x="409149" y="892586"/>
              <a:ext cx="1475834" cy="471246"/>
              <a:chOff x="0" y="0"/>
              <a:chExt cx="1475833" cy="471245"/>
            </a:xfrm>
          </p:grpSpPr>
          <p:sp>
            <p:nvSpPr>
              <p:cNvPr id="728" name="Shape 72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9" name="Shape 729"/>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733" name="Group 733"/>
            <p:cNvGrpSpPr/>
            <p:nvPr/>
          </p:nvGrpSpPr>
          <p:grpSpPr>
            <a:xfrm>
              <a:off x="409149" y="1347196"/>
              <a:ext cx="1475834" cy="471246"/>
              <a:chOff x="0" y="0"/>
              <a:chExt cx="1475833" cy="471245"/>
            </a:xfrm>
          </p:grpSpPr>
          <p:sp>
            <p:nvSpPr>
              <p:cNvPr id="731" name="Shape 73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2" name="Shape 732"/>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736" name="Group 736"/>
            <p:cNvGrpSpPr/>
            <p:nvPr/>
          </p:nvGrpSpPr>
          <p:grpSpPr>
            <a:xfrm>
              <a:off x="409149" y="2574610"/>
              <a:ext cx="1475834" cy="471246"/>
              <a:chOff x="0" y="0"/>
              <a:chExt cx="1475833" cy="471245"/>
            </a:xfrm>
          </p:grpSpPr>
          <p:sp>
            <p:nvSpPr>
              <p:cNvPr id="734" name="Shape 73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5" name="Shape 735"/>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739" name="Group 739"/>
            <p:cNvGrpSpPr/>
            <p:nvPr/>
          </p:nvGrpSpPr>
          <p:grpSpPr>
            <a:xfrm>
              <a:off x="409149" y="3017455"/>
              <a:ext cx="1475834" cy="471246"/>
              <a:chOff x="0" y="0"/>
              <a:chExt cx="1475833" cy="471245"/>
            </a:xfrm>
          </p:grpSpPr>
          <p:sp>
            <p:nvSpPr>
              <p:cNvPr id="737" name="Shape 73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8" name="Shape 738"/>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742" name="Group 742"/>
            <p:cNvGrpSpPr/>
            <p:nvPr/>
          </p:nvGrpSpPr>
          <p:grpSpPr>
            <a:xfrm>
              <a:off x="409149" y="3472065"/>
              <a:ext cx="1475834" cy="471246"/>
              <a:chOff x="0" y="0"/>
              <a:chExt cx="1475833" cy="471245"/>
            </a:xfrm>
          </p:grpSpPr>
          <p:sp>
            <p:nvSpPr>
              <p:cNvPr id="740" name="Shape 74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41" name="Shape 741"/>
              <p:cNvSpPr/>
              <p:nvPr/>
            </p:nvSpPr>
            <p:spPr>
              <a:xfrm>
                <a:off x="23003" y="4793"/>
                <a:ext cx="1429826"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745" name="Group 745"/>
            <p:cNvGrpSpPr/>
            <p:nvPr/>
          </p:nvGrpSpPr>
          <p:grpSpPr>
            <a:xfrm>
              <a:off x="409149" y="3926675"/>
              <a:ext cx="1475834" cy="471246"/>
              <a:chOff x="0" y="0"/>
              <a:chExt cx="1475833" cy="471245"/>
            </a:xfrm>
          </p:grpSpPr>
          <p:sp>
            <p:nvSpPr>
              <p:cNvPr id="743" name="Shape 74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744" name="Shape 744"/>
              <p:cNvSpPr/>
              <p:nvPr/>
            </p:nvSpPr>
            <p:spPr>
              <a:xfrm>
                <a:off x="23003" y="20180"/>
                <a:ext cx="1429826" cy="4308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746" name="Shape 746"/>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7" name="Shape 747"/>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8" name="Shape 748"/>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9" name="Shape 749"/>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0" name="Shape 750"/>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1" name="Shape 751"/>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2" name="Shape 752"/>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3" name="Shape 753"/>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4" name="Shape 754"/>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5" name="Shape 755"/>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6" name="Shape 756"/>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7" name="Shape 757"/>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8" name="Shape 758"/>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9" name="Shape 759"/>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0" name="Shape 760"/>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1" name="Shape 761"/>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2" name="Shape 762"/>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3" name="Shape 763"/>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4" name="Shape 764"/>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5" name="Shape 765"/>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6" name="Shape 766"/>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7" name="Shape 767"/>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8" name="Shape 768"/>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9" name="Shape 769"/>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0" name="Shape 770"/>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1" name="Shape 771"/>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2" name="Shape 772"/>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3" name="Shape 773"/>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783" name="Group 783"/>
          <p:cNvGrpSpPr/>
          <p:nvPr/>
        </p:nvGrpSpPr>
        <p:grpSpPr>
          <a:xfrm>
            <a:off x="3005914" y="1480553"/>
            <a:ext cx="2797289" cy="2296533"/>
            <a:chOff x="0" y="206645"/>
            <a:chExt cx="3729718" cy="3062042"/>
          </a:xfrm>
        </p:grpSpPr>
        <p:sp>
          <p:nvSpPr>
            <p:cNvPr id="775" name="Shape 775"/>
            <p:cNvSpPr/>
            <p:nvPr/>
          </p:nvSpPr>
          <p:spPr>
            <a:xfrm>
              <a:off x="1361745" y="20664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776" name="Shape 776"/>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77" name="Shape 777"/>
            <p:cNvSpPr/>
            <p:nvPr/>
          </p:nvSpPr>
          <p:spPr>
            <a:xfrm>
              <a:off x="2723490" y="1568389"/>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778" name="Shape 778"/>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79" name="Shape 779"/>
            <p:cNvSpPr/>
            <p:nvPr/>
          </p:nvSpPr>
          <p:spPr>
            <a:xfrm>
              <a:off x="1361745" y="2930135"/>
              <a:ext cx="100622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780" name="Shape 780"/>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81" name="Shape 781"/>
            <p:cNvSpPr/>
            <p:nvPr/>
          </p:nvSpPr>
          <p:spPr>
            <a:xfrm>
              <a:off x="0" y="1568391"/>
              <a:ext cx="1006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Financials</a:t>
              </a:r>
            </a:p>
          </p:txBody>
        </p:sp>
        <p:sp>
          <p:nvSpPr>
            <p:cNvPr id="782" name="Shape 782"/>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784" name="Shape 784"/>
          <p:cNvSpPr/>
          <p:nvPr/>
        </p:nvSpPr>
        <p:spPr>
          <a:xfrm>
            <a:off x="911820" y="2762233"/>
            <a:ext cx="7569250" cy="192118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785" name="Shape 785"/>
          <p:cNvSpPr/>
          <p:nvPr/>
        </p:nvSpPr>
        <p:spPr>
          <a:xfrm>
            <a:off x="4027223" y="729343"/>
            <a:ext cx="4039092" cy="2002978"/>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786" name="Shape 786"/>
          <p:cNvSpPr/>
          <p:nvPr/>
        </p:nvSpPr>
        <p:spPr>
          <a:xfrm flipH="1">
            <a:off x="3043227" y="2073784"/>
            <a:ext cx="642905" cy="428079"/>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5.png"/>
          <p:cNvPicPr>
            <a:picLocks noChangeAspect="1"/>
          </p:cNvPicPr>
          <p:nvPr/>
        </p:nvPicPr>
        <p:blipFill>
          <a:blip r:embed="rId2"/>
          <a:stretch>
            <a:fillRect/>
          </a:stretch>
        </p:blipFill>
        <p:spPr>
          <a:xfrm>
            <a:off x="16330" y="8164"/>
            <a:ext cx="9281949" cy="5220154"/>
          </a:xfrm>
          <a:prstGeom prst="rect">
            <a:avLst/>
          </a:prstGeom>
          <a:ln w="12700">
            <a:miter lim="400000"/>
          </a:ln>
        </p:spPr>
      </p:pic>
      <p:sp>
        <p:nvSpPr>
          <p:cNvPr id="162" name="Shape 162"/>
          <p:cNvSpPr>
            <a:spLocks noGrp="1"/>
          </p:cNvSpPr>
          <p:nvPr>
            <p:ph type="title"/>
          </p:nvPr>
        </p:nvSpPr>
        <p:spPr>
          <a:xfrm>
            <a:off x="1485900" y="3598069"/>
            <a:ext cx="6172200" cy="1513286"/>
          </a:xfrm>
          <a:prstGeom prst="rect">
            <a:avLst/>
          </a:prstGeom>
          <a:solidFill>
            <a:srgbClr val="F2F2F2"/>
          </a:solidFill>
        </p:spPr>
        <p:txBody>
          <a:bodyPr/>
          <a:lstStyle/>
          <a:p>
            <a:pPr>
              <a:defRPr>
                <a:solidFill>
                  <a:srgbClr val="C00000"/>
                </a:solidFill>
              </a:defRPr>
            </a:pPr>
            <a:r>
              <a:t>Paul DePodesta</a:t>
            </a:r>
            <a:br/>
            <a:r>
              <a:t>Assistant to General Manager</a:t>
            </a:r>
            <a:br/>
            <a:r>
              <a:t>Oakland A’s, 2002</a:t>
            </a:r>
          </a:p>
        </p:txBody>
      </p:sp>
      <p:sp>
        <p:nvSpPr>
          <p:cNvPr id="163" name="Shape 163"/>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3</a:t>
            </a:fld>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title"/>
          </p:nvPr>
        </p:nvSpPr>
        <p:spPr>
          <a:xfrm>
            <a:off x="457201" y="273844"/>
            <a:ext cx="8229601" cy="994172"/>
          </a:xfrm>
          <a:prstGeom prst="rect">
            <a:avLst/>
          </a:prstGeom>
        </p:spPr>
        <p:txBody>
          <a:bodyPr/>
          <a:lstStyle/>
          <a:p>
            <a:r>
              <a:t>Airbnb Financials</a:t>
            </a:r>
          </a:p>
        </p:txBody>
      </p:sp>
      <p:sp>
        <p:nvSpPr>
          <p:cNvPr id="789" name="Shape 789"/>
          <p:cNvSpPr>
            <a:spLocks noGrp="1"/>
          </p:cNvSpPr>
          <p:nvPr>
            <p:ph type="body" idx="1"/>
          </p:nvPr>
        </p:nvSpPr>
        <p:spPr>
          <a:xfrm>
            <a:off x="457200" y="1369218"/>
            <a:ext cx="8229601" cy="3488532"/>
          </a:xfrm>
          <a:prstGeom prst="rect">
            <a:avLst/>
          </a:prstGeom>
        </p:spPr>
        <p:txBody>
          <a:bodyPr/>
          <a:lstStyle/>
          <a:p>
            <a:r>
              <a:t>Margin</a:t>
            </a:r>
          </a:p>
          <a:p>
            <a:r>
              <a:t>ROI</a:t>
            </a:r>
          </a:p>
          <a:p>
            <a:r>
              <a:t>CLV</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p:cNvSpPr>
          <p:nvPr>
            <p:ph type="title"/>
          </p:nvPr>
        </p:nvSpPr>
        <p:spPr>
          <a:xfrm>
            <a:off x="457201" y="273844"/>
            <a:ext cx="8229601" cy="994172"/>
          </a:xfrm>
          <a:prstGeom prst="rect">
            <a:avLst/>
          </a:prstGeom>
        </p:spPr>
        <p:txBody>
          <a:bodyPr/>
          <a:lstStyle/>
          <a:p>
            <a:r>
              <a:t>How Does Airbnb Make Money?</a:t>
            </a:r>
          </a:p>
        </p:txBody>
      </p:sp>
      <p:grpSp>
        <p:nvGrpSpPr>
          <p:cNvPr id="797" name="Group 797"/>
          <p:cNvGrpSpPr/>
          <p:nvPr/>
        </p:nvGrpSpPr>
        <p:grpSpPr>
          <a:xfrm>
            <a:off x="3550205" y="2057400"/>
            <a:ext cx="2459763" cy="1543050"/>
            <a:chOff x="0" y="0"/>
            <a:chExt cx="3279682" cy="2057400"/>
          </a:xfrm>
        </p:grpSpPr>
        <p:sp>
          <p:nvSpPr>
            <p:cNvPr id="795" name="Shape 795"/>
            <p:cNvSpPr/>
            <p:nvPr/>
          </p:nvSpPr>
          <p:spPr>
            <a:xfrm>
              <a:off x="0" y="0"/>
              <a:ext cx="3279682"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400" b="1">
                  <a:solidFill>
                    <a:srgbClr val="FFFFFF"/>
                  </a:solidFill>
                </a:defRPr>
              </a:pPr>
              <a:endParaRPr sz="3300" b="1">
                <a:solidFill>
                  <a:srgbClr val="FFFFFF"/>
                </a:solidFill>
                <a:latin typeface="Calibri"/>
                <a:cs typeface="Calibri"/>
              </a:endParaRPr>
            </a:p>
          </p:txBody>
        </p:sp>
        <p:sp>
          <p:nvSpPr>
            <p:cNvPr id="796" name="Shape 796"/>
            <p:cNvSpPr/>
            <p:nvPr/>
          </p:nvSpPr>
          <p:spPr>
            <a:xfrm>
              <a:off x="100433" y="643981"/>
              <a:ext cx="3078815" cy="769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4400" b="1">
                  <a:solidFill>
                    <a:srgbClr val="FFFFFF"/>
                  </a:solidFill>
                </a:defRPr>
              </a:lvl1pPr>
            </a:lstStyle>
            <a:p>
              <a:pPr defTabSz="685800"/>
              <a:r>
                <a:rPr sz="3300">
                  <a:latin typeface="Calibri"/>
                  <a:cs typeface="Calibri"/>
                </a:rPr>
                <a:t>Airbnb</a:t>
              </a:r>
            </a:p>
          </p:txBody>
        </p:sp>
      </p:grpSp>
      <p:grpSp>
        <p:nvGrpSpPr>
          <p:cNvPr id="800" name="Group 800"/>
          <p:cNvGrpSpPr/>
          <p:nvPr/>
        </p:nvGrpSpPr>
        <p:grpSpPr>
          <a:xfrm>
            <a:off x="598291" y="2057400"/>
            <a:ext cx="1565672" cy="1543050"/>
            <a:chOff x="0" y="0"/>
            <a:chExt cx="2087562" cy="2057400"/>
          </a:xfrm>
        </p:grpSpPr>
        <p:sp>
          <p:nvSpPr>
            <p:cNvPr id="798" name="Shape 798"/>
            <p:cNvSpPr/>
            <p:nvPr/>
          </p:nvSpPr>
          <p:spPr>
            <a:xfrm>
              <a:off x="0" y="0"/>
              <a:ext cx="2087562"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endParaRPr sz="3000" b="1">
                <a:solidFill>
                  <a:srgbClr val="FFFFFF"/>
                </a:solidFill>
                <a:latin typeface="Calibri"/>
                <a:cs typeface="Calibri"/>
              </a:endParaRPr>
            </a:p>
          </p:txBody>
        </p:sp>
        <p:sp>
          <p:nvSpPr>
            <p:cNvPr id="799" name="Shape 799"/>
            <p:cNvSpPr/>
            <p:nvPr/>
          </p:nvSpPr>
          <p:spPr>
            <a:xfrm>
              <a:off x="100435" y="674759"/>
              <a:ext cx="1886693" cy="7078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4000" b="1">
                  <a:solidFill>
                    <a:srgbClr val="FFFFFF"/>
                  </a:solidFill>
                </a:defRPr>
              </a:lvl1pPr>
            </a:lstStyle>
            <a:p>
              <a:pPr defTabSz="685800"/>
              <a:r>
                <a:rPr sz="3000">
                  <a:latin typeface="Calibri"/>
                  <a:cs typeface="Calibri"/>
                </a:rPr>
                <a:t>Guests</a:t>
              </a:r>
            </a:p>
          </p:txBody>
        </p:sp>
      </p:grpSp>
      <p:grpSp>
        <p:nvGrpSpPr>
          <p:cNvPr id="803" name="Group 803"/>
          <p:cNvGrpSpPr/>
          <p:nvPr/>
        </p:nvGrpSpPr>
        <p:grpSpPr>
          <a:xfrm>
            <a:off x="7124700" y="2057400"/>
            <a:ext cx="1562101" cy="1543050"/>
            <a:chOff x="0" y="0"/>
            <a:chExt cx="2082800" cy="2057400"/>
          </a:xfrm>
        </p:grpSpPr>
        <p:sp>
          <p:nvSpPr>
            <p:cNvPr id="801" name="Shape 801"/>
            <p:cNvSpPr/>
            <p:nvPr/>
          </p:nvSpPr>
          <p:spPr>
            <a:xfrm>
              <a:off x="0" y="0"/>
              <a:ext cx="2082800"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400" b="1">
                  <a:solidFill>
                    <a:srgbClr val="FFFFFF"/>
                  </a:solidFill>
                </a:defRPr>
              </a:pPr>
              <a:endParaRPr sz="3300" b="1">
                <a:solidFill>
                  <a:srgbClr val="FFFFFF"/>
                </a:solidFill>
                <a:latin typeface="Calibri"/>
                <a:cs typeface="Calibri"/>
              </a:endParaRPr>
            </a:p>
          </p:txBody>
        </p:sp>
        <p:sp>
          <p:nvSpPr>
            <p:cNvPr id="802" name="Shape 802"/>
            <p:cNvSpPr/>
            <p:nvPr/>
          </p:nvSpPr>
          <p:spPr>
            <a:xfrm>
              <a:off x="100433" y="643981"/>
              <a:ext cx="1881933" cy="769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4400" b="1">
                  <a:solidFill>
                    <a:srgbClr val="FFFFFF"/>
                  </a:solidFill>
                </a:defRPr>
              </a:lvl1pPr>
            </a:lstStyle>
            <a:p>
              <a:pPr defTabSz="685800"/>
              <a:r>
                <a:rPr sz="3300">
                  <a:latin typeface="Calibri"/>
                  <a:cs typeface="Calibri"/>
                </a:rPr>
                <a:t>Host</a:t>
              </a:r>
            </a:p>
          </p:txBody>
        </p:sp>
      </p:grpSp>
      <p:grpSp>
        <p:nvGrpSpPr>
          <p:cNvPr id="806" name="Group 806"/>
          <p:cNvGrpSpPr/>
          <p:nvPr/>
        </p:nvGrpSpPr>
        <p:grpSpPr>
          <a:xfrm>
            <a:off x="1693068" y="2191941"/>
            <a:ext cx="2393158" cy="1341835"/>
            <a:chOff x="-1" y="0"/>
            <a:chExt cx="3190876" cy="1789112"/>
          </a:xfrm>
        </p:grpSpPr>
        <p:sp>
          <p:nvSpPr>
            <p:cNvPr id="804" name="Shape 804"/>
            <p:cNvSpPr/>
            <p:nvPr/>
          </p:nvSpPr>
          <p:spPr>
            <a:xfrm>
              <a:off x="388620" y="0"/>
              <a:ext cx="2802254" cy="1789112"/>
            </a:xfrm>
            <a:prstGeom prst="rightArrow">
              <a:avLst>
                <a:gd name="adj1" fmla="val 47802"/>
                <a:gd name="adj2" fmla="val 19949"/>
              </a:avLst>
            </a:prstGeom>
            <a:solidFill>
              <a:srgbClr val="AFC4D6"/>
            </a:solidFill>
            <a:ln w="12700" cap="flat">
              <a:noFill/>
              <a:miter lim="4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805" name="Shape 805"/>
            <p:cNvSpPr/>
            <p:nvPr/>
          </p:nvSpPr>
          <p:spPr>
            <a:xfrm>
              <a:off x="-1" y="540612"/>
              <a:ext cx="3190876" cy="7078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p>
              <a:pPr marL="144017" lvl="1" indent="130302" algn="ctr" defTabSz="685800">
                <a:lnSpc>
                  <a:spcPts val="1800"/>
                </a:lnSpc>
                <a:defRPr sz="3200"/>
              </a:pPr>
              <a:r>
                <a:rPr sz="1600" dirty="0">
                  <a:latin typeface="Calibri"/>
                  <a:cs typeface="Calibri"/>
                </a:rPr>
                <a:t>     6-12 %</a:t>
              </a:r>
            </a:p>
            <a:p>
              <a:pPr marL="144017" lvl="1" indent="130302" algn="ctr" defTabSz="685800">
                <a:lnSpc>
                  <a:spcPts val="1800"/>
                </a:lnSpc>
                <a:defRPr sz="2400"/>
              </a:pPr>
              <a:r>
                <a:rPr sz="1600" dirty="0">
                  <a:latin typeface="Calibri"/>
                  <a:cs typeface="Calibri"/>
                </a:rPr>
                <a:t>Reservation subtotal</a:t>
              </a:r>
            </a:p>
          </p:txBody>
        </p:sp>
      </p:grpSp>
      <p:sp>
        <p:nvSpPr>
          <p:cNvPr id="807" name="Shape 807"/>
          <p:cNvSpPr/>
          <p:nvPr/>
        </p:nvSpPr>
        <p:spPr>
          <a:xfrm flipH="1">
            <a:off x="5631093" y="2191941"/>
            <a:ext cx="1712683" cy="1341834"/>
          </a:xfrm>
          <a:prstGeom prst="rightArrow">
            <a:avLst>
              <a:gd name="adj1" fmla="val 47802"/>
              <a:gd name="adj2" fmla="val 19949"/>
            </a:avLst>
          </a:prstGeom>
          <a:solidFill>
            <a:srgbClr val="AFC4D6"/>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808" name="Shape 808"/>
          <p:cNvSpPr/>
          <p:nvPr/>
        </p:nvSpPr>
        <p:spPr>
          <a:xfrm>
            <a:off x="5751049" y="2597401"/>
            <a:ext cx="1592727" cy="59529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44017" lvl="1" indent="130302" algn="ctr" defTabSz="685800">
              <a:lnSpc>
                <a:spcPts val="1950"/>
              </a:lnSpc>
              <a:defRPr sz="3200"/>
            </a:pPr>
            <a:r>
              <a:rPr sz="1600" dirty="0">
                <a:latin typeface="Calibri"/>
                <a:cs typeface="Calibri"/>
              </a:rPr>
              <a:t>    3 %</a:t>
            </a:r>
          </a:p>
          <a:p>
            <a:pPr marL="144017" lvl="1" indent="130302" algn="ctr" defTabSz="685800">
              <a:lnSpc>
                <a:spcPts val="1950"/>
              </a:lnSpc>
              <a:defRPr sz="2400"/>
            </a:pPr>
            <a:r>
              <a:rPr sz="1600" dirty="0">
                <a:latin typeface="Calibri"/>
                <a:cs typeface="Calibri"/>
              </a:rPr>
              <a:t>Service fee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a:spLocks noGrp="1"/>
          </p:cNvSpPr>
          <p:nvPr>
            <p:ph type="title"/>
          </p:nvPr>
        </p:nvSpPr>
        <p:spPr>
          <a:xfrm>
            <a:off x="457200" y="303609"/>
            <a:ext cx="8229600" cy="994172"/>
          </a:xfrm>
          <a:prstGeom prst="rect">
            <a:avLst/>
          </a:prstGeom>
        </p:spPr>
        <p:txBody>
          <a:bodyPr/>
          <a:lstStyle/>
          <a:p>
            <a:r>
              <a:t>Airbnb’s Strategic Challenge</a:t>
            </a:r>
          </a:p>
        </p:txBody>
      </p:sp>
      <p:sp>
        <p:nvSpPr>
          <p:cNvPr id="813" name="Shape 813"/>
          <p:cNvSpPr>
            <a:spLocks noGrp="1"/>
          </p:cNvSpPr>
          <p:nvPr>
            <p:ph type="body" idx="1"/>
          </p:nvPr>
        </p:nvSpPr>
        <p:spPr>
          <a:xfrm>
            <a:off x="457200" y="1297781"/>
            <a:ext cx="8229601" cy="3488532"/>
          </a:xfrm>
          <a:prstGeom prst="rect">
            <a:avLst/>
          </a:prstGeom>
        </p:spPr>
        <p:txBody>
          <a:bodyPr/>
          <a:lstStyle/>
          <a:p>
            <a:pPr marL="0" indent="0">
              <a:buSzTx/>
              <a:buNone/>
              <a:defRPr sz="3200"/>
            </a:pPr>
            <a:r>
              <a:rPr dirty="0"/>
              <a:t>How do we improve the rental prospects for out hosts and identify better rental options for our guests?</a:t>
            </a:r>
          </a:p>
          <a:p>
            <a:pPr marL="514350" lvl="1" indent="-171450">
              <a:spcBef>
                <a:spcPts val="375"/>
              </a:spcBef>
              <a:buFont typeface="Wingdings"/>
              <a:defRPr sz="2800">
                <a:solidFill>
                  <a:srgbClr val="A6A6A6"/>
                </a:solidFill>
              </a:defRPr>
            </a:pPr>
            <a:r>
              <a:rPr dirty="0"/>
              <a:t>How do we leverage the user generated content on our website?</a:t>
            </a:r>
            <a:endParaRPr sz="2400" dirty="0">
              <a:solidFill>
                <a:srgbClr val="595959"/>
              </a:solidFill>
            </a:endParaRPr>
          </a:p>
          <a:p>
            <a:pPr marL="514350" lvl="1" indent="-171450">
              <a:spcBef>
                <a:spcPts val="375"/>
              </a:spcBef>
              <a:buFont typeface="Wingdings"/>
              <a:defRPr sz="2800">
                <a:solidFill>
                  <a:srgbClr val="A6A6A6"/>
                </a:solidFill>
              </a:defRPr>
            </a:pPr>
            <a:r>
              <a:rPr dirty="0"/>
              <a:t>Is there value in improving the pricing of properties?</a:t>
            </a:r>
          </a:p>
        </p:txBody>
      </p:sp>
    </p:spTree>
    <p:extLst>
      <p:ext uri="{BB962C8B-B14F-4D97-AF65-F5344CB8AC3E}">
        <p14:creationId xmlns:p14="http://schemas.microsoft.com/office/powerpoint/2010/main" val="154074213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p:nvPr/>
        </p:nvSpPr>
        <p:spPr>
          <a:xfrm>
            <a:off x="457200" y="508786"/>
            <a:ext cx="8229601" cy="5078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defTabSz="685800">
              <a:spcBef>
                <a:spcPts val="750"/>
              </a:spcBef>
            </a:pPr>
            <a:r>
              <a:rPr sz="3000" dirty="0"/>
              <a:t>Airbnb Marketing Strategy with Data</a:t>
            </a:r>
          </a:p>
        </p:txBody>
      </p:sp>
      <p:sp>
        <p:nvSpPr>
          <p:cNvPr id="3" name="Shape 816">
            <a:extLst>
              <a:ext uri="{FF2B5EF4-FFF2-40B4-BE49-F238E27FC236}">
                <a16:creationId xmlns:a16="http://schemas.microsoft.com/office/drawing/2014/main" id="{723D7A15-FCB3-47CF-A1C0-01AEB1715EB5}"/>
              </a:ext>
            </a:extLst>
          </p:cNvPr>
          <p:cNvSpPr/>
          <p:nvPr/>
        </p:nvSpPr>
        <p:spPr>
          <a:xfrm>
            <a:off x="457200" y="1016617"/>
            <a:ext cx="8229601" cy="5078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defTabSz="685800">
              <a:spcBef>
                <a:spcPts val="750"/>
              </a:spcBef>
            </a:pPr>
            <a:r>
              <a:rPr lang="en-US" sz="3000" u="sng" dirty="0"/>
              <a:t>Mental Model</a:t>
            </a:r>
            <a:endParaRPr sz="3000" u="sng" dirty="0"/>
          </a:p>
        </p:txBody>
      </p:sp>
      <p:sp>
        <p:nvSpPr>
          <p:cNvPr id="4" name="Shape 798">
            <a:extLst>
              <a:ext uri="{FF2B5EF4-FFF2-40B4-BE49-F238E27FC236}">
                <a16:creationId xmlns:a16="http://schemas.microsoft.com/office/drawing/2014/main" id="{C92F2322-D336-4A27-8C1B-7D14365DC387}"/>
              </a:ext>
            </a:extLst>
          </p:cNvPr>
          <p:cNvSpPr/>
          <p:nvPr/>
        </p:nvSpPr>
        <p:spPr>
          <a:xfrm>
            <a:off x="6507365" y="2197019"/>
            <a:ext cx="1748327" cy="1032163"/>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3000" b="1" dirty="0">
                <a:solidFill>
                  <a:srgbClr val="FFFFFF"/>
                </a:solidFill>
                <a:latin typeface="Calibri"/>
                <a:cs typeface="Calibri"/>
              </a:rPr>
              <a:t>Profit (</a:t>
            </a:r>
            <a:r>
              <a:rPr lang="en-US" sz="3000" b="1" dirty="0" err="1">
                <a:solidFill>
                  <a:srgbClr val="FFFFFF"/>
                </a:solidFill>
                <a:latin typeface="Calibri"/>
                <a:cs typeface="Calibri"/>
              </a:rPr>
              <a:t>AirBNB</a:t>
            </a:r>
            <a:r>
              <a:rPr lang="en-US" sz="3000" b="1" dirty="0">
                <a:solidFill>
                  <a:srgbClr val="FFFFFF"/>
                </a:solidFill>
                <a:latin typeface="Calibri"/>
                <a:cs typeface="Calibri"/>
              </a:rPr>
              <a:t>)</a:t>
            </a:r>
            <a:endParaRPr sz="3000" b="1" dirty="0">
              <a:solidFill>
                <a:srgbClr val="FFFFFF"/>
              </a:solidFill>
              <a:latin typeface="Calibri"/>
              <a:cs typeface="Calibri"/>
            </a:endParaRPr>
          </a:p>
        </p:txBody>
      </p:sp>
      <p:sp>
        <p:nvSpPr>
          <p:cNvPr id="5" name="Shape 798">
            <a:extLst>
              <a:ext uri="{FF2B5EF4-FFF2-40B4-BE49-F238E27FC236}">
                <a16:creationId xmlns:a16="http://schemas.microsoft.com/office/drawing/2014/main" id="{DF9DAD4A-B460-45EB-8E15-9B29B229A2BB}"/>
              </a:ext>
            </a:extLst>
          </p:cNvPr>
          <p:cNvSpPr/>
          <p:nvPr/>
        </p:nvSpPr>
        <p:spPr>
          <a:xfrm>
            <a:off x="1159510" y="1680938"/>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Price</a:t>
            </a:r>
            <a:endParaRPr sz="2400" b="1" dirty="0">
              <a:solidFill>
                <a:srgbClr val="FFFFFF"/>
              </a:solidFill>
              <a:latin typeface="Calibri"/>
              <a:cs typeface="Calibri"/>
            </a:endParaRPr>
          </a:p>
        </p:txBody>
      </p:sp>
      <p:sp>
        <p:nvSpPr>
          <p:cNvPr id="6" name="Shape 798">
            <a:extLst>
              <a:ext uri="{FF2B5EF4-FFF2-40B4-BE49-F238E27FC236}">
                <a16:creationId xmlns:a16="http://schemas.microsoft.com/office/drawing/2014/main" id="{1F9A520A-72F3-4E29-9B94-85BDEF2EFC3F}"/>
              </a:ext>
            </a:extLst>
          </p:cNvPr>
          <p:cNvSpPr/>
          <p:nvPr/>
        </p:nvSpPr>
        <p:spPr>
          <a:xfrm>
            <a:off x="1159510" y="2352884"/>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Star Rating</a:t>
            </a:r>
            <a:endParaRPr sz="2400" b="1" dirty="0">
              <a:solidFill>
                <a:srgbClr val="FFFFFF"/>
              </a:solidFill>
              <a:latin typeface="Calibri"/>
              <a:cs typeface="Calibri"/>
            </a:endParaRPr>
          </a:p>
        </p:txBody>
      </p:sp>
      <p:sp>
        <p:nvSpPr>
          <p:cNvPr id="7" name="Shape 798">
            <a:extLst>
              <a:ext uri="{FF2B5EF4-FFF2-40B4-BE49-F238E27FC236}">
                <a16:creationId xmlns:a16="http://schemas.microsoft.com/office/drawing/2014/main" id="{403935E1-73C8-451A-851A-A59119FD36F6}"/>
              </a:ext>
            </a:extLst>
          </p:cNvPr>
          <p:cNvSpPr/>
          <p:nvPr/>
        </p:nvSpPr>
        <p:spPr>
          <a:xfrm>
            <a:off x="1159509" y="3024830"/>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Review</a:t>
            </a:r>
            <a:endParaRPr sz="2400" b="1" dirty="0">
              <a:solidFill>
                <a:srgbClr val="FFFFFF"/>
              </a:solidFill>
              <a:latin typeface="Calibri"/>
              <a:cs typeface="Calibri"/>
            </a:endParaRPr>
          </a:p>
        </p:txBody>
      </p:sp>
      <p:sp>
        <p:nvSpPr>
          <p:cNvPr id="8" name="Shape 798">
            <a:extLst>
              <a:ext uri="{FF2B5EF4-FFF2-40B4-BE49-F238E27FC236}">
                <a16:creationId xmlns:a16="http://schemas.microsoft.com/office/drawing/2014/main" id="{A953DB87-B4AE-4F33-980B-BD7DB1C28BF7}"/>
              </a:ext>
            </a:extLst>
          </p:cNvPr>
          <p:cNvSpPr/>
          <p:nvPr/>
        </p:nvSpPr>
        <p:spPr>
          <a:xfrm>
            <a:off x="1159510" y="3696776"/>
            <a:ext cx="1748327" cy="730825"/>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Property Attributes</a:t>
            </a:r>
            <a:endParaRPr sz="2400" b="1" dirty="0">
              <a:solidFill>
                <a:srgbClr val="FFFFFF"/>
              </a:solidFill>
              <a:latin typeface="Calibri"/>
              <a:cs typeface="Calibri"/>
            </a:endParaRPr>
          </a:p>
        </p:txBody>
      </p:sp>
      <p:sp>
        <p:nvSpPr>
          <p:cNvPr id="9" name="Shape 798">
            <a:extLst>
              <a:ext uri="{FF2B5EF4-FFF2-40B4-BE49-F238E27FC236}">
                <a16:creationId xmlns:a16="http://schemas.microsoft.com/office/drawing/2014/main" id="{213F5E60-9FA0-4804-9E4E-1FFF1C2AAFE5}"/>
              </a:ext>
            </a:extLst>
          </p:cNvPr>
          <p:cNvSpPr/>
          <p:nvPr/>
        </p:nvSpPr>
        <p:spPr>
          <a:xfrm>
            <a:off x="3833436" y="2707498"/>
            <a:ext cx="1748327" cy="75330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Rental Nights</a:t>
            </a:r>
            <a:endParaRPr sz="2400" b="1" dirty="0">
              <a:solidFill>
                <a:srgbClr val="FFFFFF"/>
              </a:solidFill>
              <a:latin typeface="Calibri"/>
              <a:cs typeface="Calibri"/>
            </a:endParaRPr>
          </a:p>
        </p:txBody>
      </p:sp>
      <p:cxnSp>
        <p:nvCxnSpPr>
          <p:cNvPr id="10" name="Straight Arrow Connector 9">
            <a:extLst>
              <a:ext uri="{FF2B5EF4-FFF2-40B4-BE49-F238E27FC236}">
                <a16:creationId xmlns:a16="http://schemas.microsoft.com/office/drawing/2014/main" id="{96D9C2AD-6EDC-424E-8E93-0F665D4D0227}"/>
              </a:ext>
            </a:extLst>
          </p:cNvPr>
          <p:cNvCxnSpPr>
            <a:stCxn id="5" idx="3"/>
            <a:endCxn id="4" idx="1"/>
          </p:cNvCxnSpPr>
          <p:nvPr/>
        </p:nvCxnSpPr>
        <p:spPr>
          <a:xfrm>
            <a:off x="2907837" y="1934854"/>
            <a:ext cx="3599528" cy="7782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164501-7D04-4746-9BED-9D0ACE155E62}"/>
              </a:ext>
            </a:extLst>
          </p:cNvPr>
          <p:cNvCxnSpPr>
            <a:cxnSpLocks/>
            <a:stCxn id="9" idx="3"/>
            <a:endCxn id="4" idx="1"/>
          </p:cNvCxnSpPr>
          <p:nvPr/>
        </p:nvCxnSpPr>
        <p:spPr>
          <a:xfrm flipV="1">
            <a:off x="5581763" y="2713101"/>
            <a:ext cx="925602" cy="37104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7C52A0F0-1753-433C-AF1F-E90620A9BA40}"/>
              </a:ext>
            </a:extLst>
          </p:cNvPr>
          <p:cNvCxnSpPr>
            <a:cxnSpLocks/>
            <a:stCxn id="6" idx="3"/>
            <a:endCxn id="9" idx="1"/>
          </p:cNvCxnSpPr>
          <p:nvPr/>
        </p:nvCxnSpPr>
        <p:spPr>
          <a:xfrm>
            <a:off x="2907837" y="2606800"/>
            <a:ext cx="925599" cy="477349"/>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FC9EC6F4-068F-4344-A66C-16F808902E13}"/>
              </a:ext>
            </a:extLst>
          </p:cNvPr>
          <p:cNvCxnSpPr>
            <a:cxnSpLocks/>
            <a:stCxn id="5" idx="3"/>
            <a:endCxn id="9" idx="1"/>
          </p:cNvCxnSpPr>
          <p:nvPr/>
        </p:nvCxnSpPr>
        <p:spPr>
          <a:xfrm>
            <a:off x="2907837" y="1934854"/>
            <a:ext cx="925599" cy="1149295"/>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E0DE49D-92CB-4581-ABEC-5A894753F934}"/>
              </a:ext>
            </a:extLst>
          </p:cNvPr>
          <p:cNvCxnSpPr>
            <a:cxnSpLocks/>
            <a:stCxn id="7" idx="3"/>
            <a:endCxn id="9" idx="1"/>
          </p:cNvCxnSpPr>
          <p:nvPr/>
        </p:nvCxnSpPr>
        <p:spPr>
          <a:xfrm flipV="1">
            <a:off x="2907836" y="3084149"/>
            <a:ext cx="925600" cy="194597"/>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3BE3BCB5-EB87-4A95-90B7-7F92B18827E4}"/>
              </a:ext>
            </a:extLst>
          </p:cNvPr>
          <p:cNvCxnSpPr>
            <a:cxnSpLocks/>
            <a:stCxn id="8" idx="3"/>
            <a:endCxn id="9" idx="1"/>
          </p:cNvCxnSpPr>
          <p:nvPr/>
        </p:nvCxnSpPr>
        <p:spPr>
          <a:xfrm flipV="1">
            <a:off x="2907837" y="3084149"/>
            <a:ext cx="925599" cy="978040"/>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7" name="Shape 816">
            <a:extLst>
              <a:ext uri="{FF2B5EF4-FFF2-40B4-BE49-F238E27FC236}">
                <a16:creationId xmlns:a16="http://schemas.microsoft.com/office/drawing/2014/main" id="{9EB0E00C-E950-4328-B18D-B4AC4C6AD870}"/>
              </a:ext>
            </a:extLst>
          </p:cNvPr>
          <p:cNvSpPr/>
          <p:nvPr/>
        </p:nvSpPr>
        <p:spPr>
          <a:xfrm>
            <a:off x="3361126" y="3835276"/>
            <a:ext cx="4984838" cy="2862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algn="l" defTabSz="685800">
              <a:spcBef>
                <a:spcPts val="750"/>
              </a:spcBef>
            </a:pPr>
            <a:r>
              <a:rPr lang="en-US" sz="1400" b="0" dirty="0"/>
              <a:t>Profit = Rental Nights * Price * Fee</a:t>
            </a:r>
            <a:endParaRPr sz="1400" b="0" dirty="0"/>
          </a:p>
        </p:txBody>
      </p:sp>
      <p:sp>
        <p:nvSpPr>
          <p:cNvPr id="28" name="Shape 798">
            <a:extLst>
              <a:ext uri="{FF2B5EF4-FFF2-40B4-BE49-F238E27FC236}">
                <a16:creationId xmlns:a16="http://schemas.microsoft.com/office/drawing/2014/main" id="{932E70C1-3D39-41D1-8A96-002E3B8F9268}"/>
              </a:ext>
            </a:extLst>
          </p:cNvPr>
          <p:cNvSpPr/>
          <p:nvPr/>
        </p:nvSpPr>
        <p:spPr>
          <a:xfrm>
            <a:off x="4567728" y="1680938"/>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Fee</a:t>
            </a:r>
            <a:endParaRPr sz="2400" b="1" dirty="0">
              <a:solidFill>
                <a:srgbClr val="FFFFFF"/>
              </a:solidFill>
              <a:latin typeface="Calibri"/>
              <a:cs typeface="Calibri"/>
            </a:endParaRPr>
          </a:p>
        </p:txBody>
      </p:sp>
      <p:cxnSp>
        <p:nvCxnSpPr>
          <p:cNvPr id="29" name="Straight Arrow Connector 28">
            <a:extLst>
              <a:ext uri="{FF2B5EF4-FFF2-40B4-BE49-F238E27FC236}">
                <a16:creationId xmlns:a16="http://schemas.microsoft.com/office/drawing/2014/main" id="{98F6F553-FC3B-4ED1-BBEB-A3F3E1552AE9}"/>
              </a:ext>
            </a:extLst>
          </p:cNvPr>
          <p:cNvCxnSpPr>
            <a:cxnSpLocks/>
            <a:stCxn id="28" idx="2"/>
            <a:endCxn id="4" idx="1"/>
          </p:cNvCxnSpPr>
          <p:nvPr/>
        </p:nvCxnSpPr>
        <p:spPr>
          <a:xfrm>
            <a:off x="5441892" y="2188769"/>
            <a:ext cx="1065473" cy="52433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2" name="Shape 816">
            <a:extLst>
              <a:ext uri="{FF2B5EF4-FFF2-40B4-BE49-F238E27FC236}">
                <a16:creationId xmlns:a16="http://schemas.microsoft.com/office/drawing/2014/main" id="{78FE29E6-9E63-47DA-BDC8-AC9077795832}"/>
              </a:ext>
            </a:extLst>
          </p:cNvPr>
          <p:cNvSpPr/>
          <p:nvPr/>
        </p:nvSpPr>
        <p:spPr>
          <a:xfrm>
            <a:off x="3361126" y="4164259"/>
            <a:ext cx="4984838" cy="2862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algn="l" defTabSz="685800">
              <a:spcBef>
                <a:spcPts val="750"/>
              </a:spcBef>
            </a:pPr>
            <a:r>
              <a:rPr lang="en-US" sz="1400" b="0" dirty="0"/>
              <a:t>Rental Nights = f(Price, Star Rating, Review, Property Attributes)</a:t>
            </a:r>
            <a:endParaRPr sz="1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7" grpId="0" animBg="1"/>
      <p:bldP spid="28"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xfrm>
            <a:off x="457201" y="273844"/>
            <a:ext cx="8229601" cy="994172"/>
          </a:xfrm>
          <a:prstGeom prst="rect">
            <a:avLst/>
          </a:prstGeom>
        </p:spPr>
        <p:txBody>
          <a:bodyPr/>
          <a:lstStyle/>
          <a:p>
            <a:r>
              <a:t>Analytics - Airbnb</a:t>
            </a:r>
          </a:p>
        </p:txBody>
      </p:sp>
      <p:pic>
        <p:nvPicPr>
          <p:cNvPr id="1069" name="image14.jpg"/>
          <p:cNvPicPr>
            <a:picLocks noChangeAspect="1"/>
          </p:cNvPicPr>
          <p:nvPr/>
        </p:nvPicPr>
        <p:blipFill>
          <a:blip r:embed="rId2"/>
          <a:stretch>
            <a:fillRect/>
          </a:stretch>
        </p:blipFill>
        <p:spPr>
          <a:xfrm>
            <a:off x="4526335" y="1093129"/>
            <a:ext cx="1235870" cy="400051"/>
          </a:xfrm>
          <a:prstGeom prst="rect">
            <a:avLst/>
          </a:prstGeom>
          <a:ln w="12700">
            <a:miter lim="400000"/>
          </a:ln>
        </p:spPr>
      </p:pic>
      <p:pic>
        <p:nvPicPr>
          <p:cNvPr id="1070" name="image15.jpg"/>
          <p:cNvPicPr>
            <a:picLocks noChangeAspect="1"/>
          </p:cNvPicPr>
          <p:nvPr/>
        </p:nvPicPr>
        <p:blipFill>
          <a:blip r:embed="rId3"/>
          <a:stretch>
            <a:fillRect/>
          </a:stretch>
        </p:blipFill>
        <p:spPr>
          <a:xfrm>
            <a:off x="4475349" y="1810524"/>
            <a:ext cx="2631812" cy="2024453"/>
          </a:xfrm>
          <a:prstGeom prst="rect">
            <a:avLst/>
          </a:prstGeom>
          <a:ln w="12700">
            <a:miter lim="400000"/>
          </a:ln>
        </p:spPr>
      </p:pic>
      <p:sp>
        <p:nvSpPr>
          <p:cNvPr id="1071" name="Shape 1071"/>
          <p:cNvSpPr/>
          <p:nvPr/>
        </p:nvSpPr>
        <p:spPr>
          <a:xfrm>
            <a:off x="4580341" y="1477621"/>
            <a:ext cx="808233" cy="242374"/>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300" b="1">
                <a:latin typeface="Franklin Gothic Book"/>
                <a:ea typeface="Franklin Gothic Book"/>
                <a:cs typeface="Franklin Gothic Book"/>
                <a:sym typeface="Franklin Gothic Book"/>
              </a:defRPr>
            </a:lvl1pPr>
          </a:lstStyle>
          <a:p>
            <a:pPr defTabSz="685800"/>
            <a:r>
              <a:rPr sz="975" dirty="0"/>
              <a:t>$ 60 x 1 night</a:t>
            </a:r>
          </a:p>
        </p:txBody>
      </p:sp>
      <p:pic>
        <p:nvPicPr>
          <p:cNvPr id="1072" name="image16.jpg"/>
          <p:cNvPicPr>
            <a:picLocks noChangeAspect="1"/>
          </p:cNvPicPr>
          <p:nvPr/>
        </p:nvPicPr>
        <p:blipFill>
          <a:blip r:embed="rId4"/>
          <a:stretch>
            <a:fillRect/>
          </a:stretch>
        </p:blipFill>
        <p:spPr>
          <a:xfrm>
            <a:off x="296890" y="1655626"/>
            <a:ext cx="4932335" cy="1626536"/>
          </a:xfrm>
          <a:prstGeom prst="rect">
            <a:avLst/>
          </a:prstGeom>
          <a:ln w="12700">
            <a:miter lim="400000"/>
          </a:ln>
        </p:spPr>
      </p:pic>
      <p:sp>
        <p:nvSpPr>
          <p:cNvPr id="1073" name="Shape 1073"/>
          <p:cNvSpPr/>
          <p:nvPr/>
        </p:nvSpPr>
        <p:spPr>
          <a:xfrm>
            <a:off x="7107160" y="1293155"/>
            <a:ext cx="306013" cy="3123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56"/>
                  <a:pt x="10800" y="2582"/>
                </a:cubicBezTo>
                <a:lnTo>
                  <a:pt x="10800" y="8218"/>
                </a:lnTo>
                <a:cubicBezTo>
                  <a:pt x="10800" y="9644"/>
                  <a:pt x="15635" y="10800"/>
                  <a:pt x="21600" y="10800"/>
                </a:cubicBezTo>
                <a:cubicBezTo>
                  <a:pt x="15635" y="10800"/>
                  <a:pt x="10800" y="11956"/>
                  <a:pt x="10800" y="13382"/>
                </a:cubicBezTo>
                <a:lnTo>
                  <a:pt x="10800" y="19018"/>
                </a:lnTo>
                <a:cubicBezTo>
                  <a:pt x="10800" y="20444"/>
                  <a:pt x="5965" y="21600"/>
                  <a:pt x="0" y="21600"/>
                </a:cubicBezTo>
              </a:path>
            </a:pathLst>
          </a:custGeom>
          <a:ln w="19050">
            <a:solidFill>
              <a:schemeClr val="accent1"/>
            </a:solidFill>
            <a:miter/>
          </a:ln>
        </p:spPr>
        <p:txBody>
          <a:bodyPr lIns="34289" rIns="34289" anchor="ctr"/>
          <a:lstStyle/>
          <a:p>
            <a:pPr algn="ctr" defTabSz="685800"/>
            <a:endParaRPr sz="1350">
              <a:latin typeface="Calibri"/>
              <a:cs typeface="Calibri"/>
            </a:endParaRPr>
          </a:p>
        </p:txBody>
      </p:sp>
      <p:sp>
        <p:nvSpPr>
          <p:cNvPr id="1074" name="Shape 1074"/>
          <p:cNvSpPr/>
          <p:nvPr/>
        </p:nvSpPr>
        <p:spPr>
          <a:xfrm>
            <a:off x="1862803" y="4081095"/>
            <a:ext cx="1056698" cy="30008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a:latin typeface="Franklin Gothic Book"/>
                <a:ea typeface="Franklin Gothic Book"/>
                <a:cs typeface="Franklin Gothic Book"/>
                <a:sym typeface="Franklin Gothic Book"/>
              </a:defRPr>
            </a:lvl1pPr>
          </a:lstStyle>
          <a:p>
            <a:pPr defTabSz="685800"/>
            <a:r>
              <a:rPr sz="1350" dirty="0"/>
              <a:t>Text Analytics</a:t>
            </a:r>
          </a:p>
        </p:txBody>
      </p:sp>
      <p:sp>
        <p:nvSpPr>
          <p:cNvPr id="1075" name="Shape 1075"/>
          <p:cNvSpPr/>
          <p:nvPr/>
        </p:nvSpPr>
        <p:spPr>
          <a:xfrm>
            <a:off x="7485199" y="1129516"/>
            <a:ext cx="881971" cy="30008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a:latin typeface="Franklin Gothic Book"/>
                <a:ea typeface="Franklin Gothic Book"/>
                <a:cs typeface="Franklin Gothic Book"/>
                <a:sym typeface="Franklin Gothic Book"/>
              </a:defRPr>
            </a:lvl1pPr>
          </a:lstStyle>
          <a:p>
            <a:pPr defTabSz="685800"/>
            <a:r>
              <a:rPr sz="1350"/>
              <a:t>Regression</a:t>
            </a:r>
          </a:p>
        </p:txBody>
      </p:sp>
      <p:grpSp>
        <p:nvGrpSpPr>
          <p:cNvPr id="1078" name="Group 1078"/>
          <p:cNvGrpSpPr/>
          <p:nvPr/>
        </p:nvGrpSpPr>
        <p:grpSpPr>
          <a:xfrm>
            <a:off x="7543800" y="2624002"/>
            <a:ext cx="906237" cy="484746"/>
            <a:chOff x="0" y="-10745"/>
            <a:chExt cx="1208315" cy="646326"/>
          </a:xfrm>
        </p:grpSpPr>
        <p:sp>
          <p:nvSpPr>
            <p:cNvPr id="1076" name="Shape 1076"/>
            <p:cNvSpPr/>
            <p:nvPr/>
          </p:nvSpPr>
          <p:spPr>
            <a:xfrm>
              <a:off x="0" y="19455"/>
              <a:ext cx="1208315" cy="585929"/>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1077" name="Shape 1077"/>
            <p:cNvSpPr/>
            <p:nvPr/>
          </p:nvSpPr>
          <p:spPr>
            <a:xfrm>
              <a:off x="28603" y="-10745"/>
              <a:ext cx="1151110" cy="646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a:solidFill>
                    <a:srgbClr val="FFFFFF"/>
                  </a:solidFill>
                </a:defRPr>
              </a:lvl1pPr>
            </a:lstStyle>
            <a:p>
              <a:pPr defTabSz="685800"/>
              <a:r>
                <a:rPr sz="1350" dirty="0">
                  <a:latin typeface="Calibri"/>
                  <a:cs typeface="Calibri"/>
                </a:rPr>
                <a:t>#</a:t>
              </a:r>
              <a:r>
                <a:rPr lang="en-US" sz="1350" dirty="0">
                  <a:latin typeface="Calibri"/>
                  <a:cs typeface="Calibri"/>
                </a:rPr>
                <a:t> of Rental Nights</a:t>
              </a:r>
              <a:endParaRPr sz="1350" dirty="0">
                <a:latin typeface="Calibri"/>
                <a:cs typeface="Calibri"/>
              </a:endParaRPr>
            </a:p>
          </p:txBody>
        </p:sp>
      </p:grpSp>
      <p:grpSp>
        <p:nvGrpSpPr>
          <p:cNvPr id="1081" name="Group 1081"/>
          <p:cNvGrpSpPr/>
          <p:nvPr/>
        </p:nvGrpSpPr>
        <p:grpSpPr>
          <a:xfrm>
            <a:off x="4526336" y="4089324"/>
            <a:ext cx="906237" cy="484746"/>
            <a:chOff x="0" y="-10744"/>
            <a:chExt cx="1208315" cy="646326"/>
          </a:xfrm>
        </p:grpSpPr>
        <p:sp>
          <p:nvSpPr>
            <p:cNvPr id="1079" name="Shape 1079"/>
            <p:cNvSpPr/>
            <p:nvPr/>
          </p:nvSpPr>
          <p:spPr>
            <a:xfrm>
              <a:off x="0" y="19455"/>
              <a:ext cx="1208315" cy="585929"/>
            </a:xfrm>
            <a:prstGeom prst="roundRect">
              <a:avLst>
                <a:gd name="adj" fmla="val 16667"/>
              </a:avLst>
            </a:prstGeom>
            <a:solidFill>
              <a:schemeClr val="accent2"/>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1080" name="Shape 1080"/>
            <p:cNvSpPr/>
            <p:nvPr/>
          </p:nvSpPr>
          <p:spPr>
            <a:xfrm>
              <a:off x="28603" y="-10744"/>
              <a:ext cx="1151110" cy="646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a:solidFill>
                    <a:srgbClr val="FFFFFF"/>
                  </a:solidFill>
                </a:defRPr>
              </a:lvl1pPr>
            </a:lstStyle>
            <a:p>
              <a:pPr defTabSz="685800"/>
              <a:r>
                <a:rPr sz="1350" dirty="0">
                  <a:latin typeface="Calibri"/>
                  <a:cs typeface="Calibri"/>
                </a:rPr>
                <a:t>Review Sentiment</a:t>
              </a:r>
            </a:p>
          </p:txBody>
        </p:sp>
      </p:grpSp>
      <p:sp>
        <p:nvSpPr>
          <p:cNvPr id="1082" name="Shape 1082"/>
          <p:cNvSpPr/>
          <p:nvPr/>
        </p:nvSpPr>
        <p:spPr>
          <a:xfrm>
            <a:off x="2990471" y="3282161"/>
            <a:ext cx="1" cy="975515"/>
          </a:xfrm>
          <a:prstGeom prst="line">
            <a:avLst/>
          </a:prstGeom>
          <a:ln w="19050">
            <a:solidFill>
              <a:srgbClr val="DB8181"/>
            </a:solidFill>
            <a:prstDash val="sysDash"/>
            <a:miter/>
          </a:ln>
        </p:spPr>
        <p:txBody>
          <a:bodyPr lIns="34289" rIns="34289"/>
          <a:lstStyle/>
          <a:p>
            <a:pPr defTabSz="685800"/>
            <a:endParaRPr sz="1350">
              <a:latin typeface="Calibri"/>
              <a:cs typeface="Calibri"/>
            </a:endParaRPr>
          </a:p>
        </p:txBody>
      </p:sp>
      <p:sp>
        <p:nvSpPr>
          <p:cNvPr id="1083" name="Shape 1083"/>
          <p:cNvSpPr/>
          <p:nvPr/>
        </p:nvSpPr>
        <p:spPr>
          <a:xfrm flipH="1">
            <a:off x="2990471" y="4274421"/>
            <a:ext cx="1535866" cy="1"/>
          </a:xfrm>
          <a:prstGeom prst="line">
            <a:avLst/>
          </a:prstGeom>
          <a:ln w="19050">
            <a:solidFill>
              <a:srgbClr val="DB8181"/>
            </a:solidFill>
            <a:prstDash val="sysDash"/>
            <a:miter/>
          </a:ln>
        </p:spPr>
        <p:txBody>
          <a:bodyPr lIns="34289" rIns="34289"/>
          <a:lstStyle/>
          <a:p>
            <a:pPr defTabSz="685800"/>
            <a:endParaRPr sz="1350">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0" animBg="1"/>
      <p:bldP spid="1073" grpId="0" animBg="1"/>
      <p:bldP spid="1074" grpId="0" animBg="1"/>
      <p:bldP spid="1075" grpId="0" animBg="1"/>
      <p:bldP spid="1082" grpId="0" animBg="1"/>
      <p:bldP spid="10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a:spLocks noGrp="1"/>
          </p:cNvSpPr>
          <p:nvPr>
            <p:ph type="title"/>
          </p:nvPr>
        </p:nvSpPr>
        <p:spPr>
          <a:xfrm>
            <a:off x="457201" y="273844"/>
            <a:ext cx="8229601" cy="994172"/>
          </a:xfrm>
          <a:prstGeom prst="rect">
            <a:avLst/>
          </a:prstGeom>
        </p:spPr>
        <p:txBody>
          <a:bodyPr/>
          <a:lstStyle/>
          <a:p>
            <a:r>
              <a:t>Insights Gained - Airbnb Data Collection</a:t>
            </a:r>
          </a:p>
        </p:txBody>
      </p:sp>
      <p:pic>
        <p:nvPicPr>
          <p:cNvPr id="1086" name="image17.png"/>
          <p:cNvPicPr>
            <a:picLocks noChangeAspect="1"/>
          </p:cNvPicPr>
          <p:nvPr/>
        </p:nvPicPr>
        <p:blipFill>
          <a:blip r:embed="rId2"/>
          <a:stretch>
            <a:fillRect/>
          </a:stretch>
        </p:blipFill>
        <p:spPr>
          <a:xfrm>
            <a:off x="1543943" y="1821956"/>
            <a:ext cx="2910185" cy="1940125"/>
          </a:xfrm>
          <a:prstGeom prst="rect">
            <a:avLst/>
          </a:prstGeom>
          <a:ln w="12700">
            <a:miter lim="400000"/>
          </a:ln>
        </p:spPr>
      </p:pic>
      <p:pic>
        <p:nvPicPr>
          <p:cNvPr id="1087" name="image18.png"/>
          <p:cNvPicPr>
            <a:picLocks noChangeAspect="1"/>
          </p:cNvPicPr>
          <p:nvPr/>
        </p:nvPicPr>
        <p:blipFill>
          <a:blip r:embed="rId3"/>
          <a:stretch>
            <a:fillRect/>
          </a:stretch>
        </p:blipFill>
        <p:spPr>
          <a:xfrm>
            <a:off x="4863999" y="1821956"/>
            <a:ext cx="2910185" cy="1940125"/>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p:cNvSpPr>
          <p:nvPr>
            <p:ph type="title"/>
          </p:nvPr>
        </p:nvSpPr>
        <p:spPr>
          <a:xfrm>
            <a:off x="457201" y="273844"/>
            <a:ext cx="8229601" cy="994172"/>
          </a:xfrm>
          <a:prstGeom prst="rect">
            <a:avLst/>
          </a:prstGeom>
        </p:spPr>
        <p:txBody>
          <a:bodyPr/>
          <a:lstStyle/>
          <a:p>
            <a:r>
              <a:t>Insights Gained - Airbnb Data Collection</a:t>
            </a:r>
          </a:p>
        </p:txBody>
      </p:sp>
      <p:sp>
        <p:nvSpPr>
          <p:cNvPr id="1097" name="Shape 1097"/>
          <p:cNvSpPr>
            <a:spLocks noGrp="1"/>
          </p:cNvSpPr>
          <p:nvPr>
            <p:ph type="body" sz="quarter" idx="1"/>
          </p:nvPr>
        </p:nvSpPr>
        <p:spPr>
          <a:xfrm>
            <a:off x="1456879" y="1326284"/>
            <a:ext cx="6230243" cy="495672"/>
          </a:xfrm>
          <a:prstGeom prst="rect">
            <a:avLst/>
          </a:prstGeom>
        </p:spPr>
        <p:txBody>
          <a:bodyPr/>
          <a:lstStyle>
            <a:lvl1pPr marL="0" indent="0">
              <a:buSzTx/>
              <a:buNone/>
              <a:defRPr sz="2800"/>
            </a:lvl1pPr>
          </a:lstStyle>
          <a:p>
            <a:r>
              <a:t>Use a region-specific strategy</a:t>
            </a:r>
          </a:p>
        </p:txBody>
      </p:sp>
      <p:pic>
        <p:nvPicPr>
          <p:cNvPr id="1098" name="image17.png"/>
          <p:cNvPicPr>
            <a:picLocks noChangeAspect="1"/>
          </p:cNvPicPr>
          <p:nvPr/>
        </p:nvPicPr>
        <p:blipFill>
          <a:blip r:embed="rId2"/>
          <a:stretch>
            <a:fillRect/>
          </a:stretch>
        </p:blipFill>
        <p:spPr>
          <a:xfrm>
            <a:off x="1543943" y="1821956"/>
            <a:ext cx="2910185" cy="1940125"/>
          </a:xfrm>
          <a:prstGeom prst="rect">
            <a:avLst/>
          </a:prstGeom>
          <a:ln w="12700">
            <a:miter lim="400000"/>
          </a:ln>
        </p:spPr>
      </p:pic>
      <p:pic>
        <p:nvPicPr>
          <p:cNvPr id="1099" name="image18.png"/>
          <p:cNvPicPr>
            <a:picLocks noChangeAspect="1"/>
          </p:cNvPicPr>
          <p:nvPr/>
        </p:nvPicPr>
        <p:blipFill>
          <a:blip r:embed="rId3"/>
          <a:stretch>
            <a:fillRect/>
          </a:stretch>
        </p:blipFill>
        <p:spPr>
          <a:xfrm>
            <a:off x="4863999" y="1821956"/>
            <a:ext cx="2910185" cy="1940125"/>
          </a:xfrm>
          <a:prstGeom prst="rect">
            <a:avLst/>
          </a:prstGeom>
          <a:ln w="12700">
            <a:miter lim="400000"/>
          </a:ln>
        </p:spPr>
      </p:pic>
      <p:sp>
        <p:nvSpPr>
          <p:cNvPr id="1100" name="Shape 1100"/>
          <p:cNvSpPr/>
          <p:nvPr/>
        </p:nvSpPr>
        <p:spPr>
          <a:xfrm>
            <a:off x="2425273" y="3817391"/>
            <a:ext cx="1711447" cy="5078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defTabSz="685800">
              <a:defRPr>
                <a:latin typeface="Franklin Gothic Book"/>
                <a:ea typeface="Franklin Gothic Book"/>
                <a:cs typeface="Franklin Gothic Book"/>
                <a:sym typeface="Franklin Gothic Book"/>
              </a:defRPr>
            </a:pPr>
            <a:r>
              <a:rPr sz="1350">
                <a:latin typeface="Franklin Gothic Book"/>
                <a:sym typeface="Franklin Gothic Book"/>
              </a:rPr>
              <a:t>Review Sentiment</a:t>
            </a:r>
            <a:endParaRPr sz="975">
              <a:latin typeface="Arial"/>
              <a:ea typeface="Arial"/>
              <a:cs typeface="Arial"/>
              <a:sym typeface="Arial"/>
            </a:endParaRPr>
          </a:p>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Cleaning Fees</a:t>
            </a:r>
            <a:endParaRPr sz="975">
              <a:solidFill>
                <a:srgbClr val="C00000"/>
              </a:solidFill>
              <a:latin typeface="Arial"/>
              <a:ea typeface="Arial"/>
              <a:cs typeface="Arial"/>
              <a:sym typeface="Arial"/>
            </a:endParaRPr>
          </a:p>
        </p:txBody>
      </p:sp>
      <p:sp>
        <p:nvSpPr>
          <p:cNvPr id="1101" name="Shape 1101"/>
          <p:cNvSpPr/>
          <p:nvPr/>
        </p:nvSpPr>
        <p:spPr>
          <a:xfrm>
            <a:off x="5731708" y="3817391"/>
            <a:ext cx="1562507" cy="71558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Price</a:t>
            </a:r>
          </a:p>
          <a:p>
            <a:pPr defTabSz="685800">
              <a:defRPr>
                <a:latin typeface="Franklin Gothic Book"/>
                <a:ea typeface="Franklin Gothic Book"/>
                <a:cs typeface="Franklin Gothic Book"/>
                <a:sym typeface="Franklin Gothic Book"/>
              </a:defRPr>
            </a:pPr>
            <a:r>
              <a:rPr sz="1350">
                <a:latin typeface="Franklin Gothic Book"/>
                <a:sym typeface="Franklin Gothic Book"/>
              </a:rPr>
              <a:t>Security Deposit</a:t>
            </a:r>
            <a:endParaRPr sz="975">
              <a:latin typeface="Arial"/>
              <a:ea typeface="Arial"/>
              <a:cs typeface="Arial"/>
              <a:sym typeface="Arial"/>
            </a:endParaRPr>
          </a:p>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Cleaning Fees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p:cNvSpPr>
          <p:nvPr>
            <p:ph type="title"/>
          </p:nvPr>
        </p:nvSpPr>
        <p:spPr>
          <a:xfrm>
            <a:off x="457201" y="273844"/>
            <a:ext cx="8229601" cy="994172"/>
          </a:xfrm>
          <a:prstGeom prst="rect">
            <a:avLst/>
          </a:prstGeom>
        </p:spPr>
        <p:txBody>
          <a:bodyPr/>
          <a:lstStyle/>
          <a:p>
            <a:r>
              <a:rPr lang="en-US" dirty="0"/>
              <a:t>Key Takeaways</a:t>
            </a:r>
            <a:endParaRPr dirty="0"/>
          </a:p>
        </p:txBody>
      </p:sp>
      <p:sp>
        <p:nvSpPr>
          <p:cNvPr id="3" name="Text Placeholder 2">
            <a:extLst>
              <a:ext uri="{FF2B5EF4-FFF2-40B4-BE49-F238E27FC236}">
                <a16:creationId xmlns:a16="http://schemas.microsoft.com/office/drawing/2014/main" id="{267FD880-37F0-4188-AB46-CE567847B650}"/>
              </a:ext>
            </a:extLst>
          </p:cNvPr>
          <p:cNvSpPr>
            <a:spLocks noGrp="1"/>
          </p:cNvSpPr>
          <p:nvPr>
            <p:ph type="body" idx="1"/>
          </p:nvPr>
        </p:nvSpPr>
        <p:spPr>
          <a:xfrm>
            <a:off x="457198" y="1209891"/>
            <a:ext cx="8229602" cy="3488532"/>
          </a:xfrm>
        </p:spPr>
        <p:txBody>
          <a:bodyPr>
            <a:normAutofit/>
          </a:bodyPr>
          <a:lstStyle/>
          <a:p>
            <a:r>
              <a:rPr lang="en-US" dirty="0"/>
              <a:t>Marketing is both an art and a science</a:t>
            </a:r>
          </a:p>
          <a:p>
            <a:r>
              <a:rPr lang="en-US" dirty="0"/>
              <a:t>Analytics provides marketing managers the opportunity to test intuition about marketing</a:t>
            </a:r>
          </a:p>
          <a:p>
            <a:r>
              <a:rPr lang="en-US" dirty="0"/>
              <a:t>Insights from analytics can change widely held assumptions</a:t>
            </a:r>
          </a:p>
          <a:p>
            <a:r>
              <a:rPr lang="en-US" dirty="0"/>
              <a:t>Confidence about marketing decisions is higher when it is informed from analytics</a:t>
            </a:r>
          </a:p>
        </p:txBody>
      </p:sp>
    </p:spTree>
    <p:extLst>
      <p:ext uri="{BB962C8B-B14F-4D97-AF65-F5344CB8AC3E}">
        <p14:creationId xmlns:p14="http://schemas.microsoft.com/office/powerpoint/2010/main" val="319253280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75112554"/>
              </p:ext>
            </p:extLst>
          </p:nvPr>
        </p:nvGraphicFramePr>
        <p:xfrm>
          <a:off x="593819" y="411209"/>
          <a:ext cx="8229600" cy="3922275"/>
        </p:xfrm>
        <a:graphic>
          <a:graphicData uri="http://schemas.openxmlformats.org/drawingml/2006/table">
            <a:tbl>
              <a:tblPr firstRow="1" bandRow="1">
                <a:tableStyleId>{EB9631B5-78F2-41C9-869B-9F39066F8104}</a:tableStyleId>
              </a:tblPr>
              <a:tblGrid>
                <a:gridCol w="2743200">
                  <a:extLst>
                    <a:ext uri="{9D8B030D-6E8A-4147-A177-3AD203B41FA5}">
                      <a16:colId xmlns:a16="http://schemas.microsoft.com/office/drawing/2014/main" val="20000"/>
                    </a:ext>
                  </a:extLst>
                </a:gridCol>
                <a:gridCol w="1811045">
                  <a:extLst>
                    <a:ext uri="{9D8B030D-6E8A-4147-A177-3AD203B41FA5}">
                      <a16:colId xmlns:a16="http://schemas.microsoft.com/office/drawing/2014/main" val="20001"/>
                    </a:ext>
                  </a:extLst>
                </a:gridCol>
                <a:gridCol w="3675355">
                  <a:extLst>
                    <a:ext uri="{9D8B030D-6E8A-4147-A177-3AD203B41FA5}">
                      <a16:colId xmlns:a16="http://schemas.microsoft.com/office/drawing/2014/main" val="20002"/>
                    </a:ext>
                  </a:extLst>
                </a:gridCol>
              </a:tblGrid>
              <a:tr h="184896">
                <a:tc>
                  <a:txBody>
                    <a:bodyPr/>
                    <a:lstStyle/>
                    <a:p>
                      <a:pPr algn="ctr"/>
                      <a:r>
                        <a:rPr lang="en-US" sz="1500" dirty="0"/>
                        <a:t>Module</a:t>
                      </a:r>
                    </a:p>
                  </a:txBody>
                  <a:tcPr marT="34283" marB="34283"/>
                </a:tc>
                <a:tc>
                  <a:txBody>
                    <a:bodyPr/>
                    <a:lstStyle/>
                    <a:p>
                      <a:pPr algn="ctr"/>
                      <a:r>
                        <a:rPr lang="en-US" sz="1500" dirty="0"/>
                        <a:t>Case</a:t>
                      </a:r>
                    </a:p>
                  </a:txBody>
                  <a:tcPr marT="34283" marB="34283"/>
                </a:tc>
                <a:tc>
                  <a:txBody>
                    <a:bodyPr/>
                    <a:lstStyle/>
                    <a:p>
                      <a:pPr algn="ctr"/>
                      <a:r>
                        <a:rPr lang="en-US" sz="1500" dirty="0"/>
                        <a:t>Tool</a:t>
                      </a:r>
                    </a:p>
                  </a:txBody>
                  <a:tcPr marT="34283" marB="34283"/>
                </a:tc>
                <a:extLst>
                  <a:ext uri="{0D108BD9-81ED-4DB2-BD59-A6C34878D82A}">
                    <a16:rowId xmlns:a16="http://schemas.microsoft.com/office/drawing/2014/main" val="10000"/>
                  </a:ext>
                </a:extLst>
              </a:tr>
              <a:tr h="274414">
                <a:tc>
                  <a:txBody>
                    <a:bodyPr/>
                    <a:lstStyle/>
                    <a:p>
                      <a:r>
                        <a:rPr lang="en-US" sz="1500" dirty="0"/>
                        <a:t>Product</a:t>
                      </a:r>
                      <a:r>
                        <a:rPr lang="en-US" sz="1500" baseline="0" dirty="0"/>
                        <a:t> Analytics</a:t>
                      </a:r>
                      <a:endParaRPr lang="en-US" sz="1500" dirty="0"/>
                    </a:p>
                  </a:txBody>
                  <a:tcPr marT="34283" marB="34283"/>
                </a:tc>
                <a:tc>
                  <a:txBody>
                    <a:bodyPr/>
                    <a:lstStyle/>
                    <a:p>
                      <a:r>
                        <a:rPr lang="en-US" sz="1500" dirty="0"/>
                        <a:t>Best Buy,</a:t>
                      </a:r>
                      <a:r>
                        <a:rPr lang="en-US" sz="1500" baseline="0" dirty="0"/>
                        <a:t> </a:t>
                      </a:r>
                      <a:r>
                        <a:rPr lang="en-US" sz="1500" dirty="0"/>
                        <a:t>Sticks Kebab</a:t>
                      </a:r>
                    </a:p>
                  </a:txBody>
                  <a:tcPr marT="34283" marB="34283"/>
                </a:tc>
                <a:tc>
                  <a:txBody>
                    <a:bodyPr/>
                    <a:lstStyle/>
                    <a:p>
                      <a:r>
                        <a:rPr lang="en-US" sz="1500" dirty="0"/>
                        <a:t>Segmentation -</a:t>
                      </a:r>
                      <a:r>
                        <a:rPr lang="en-US" sz="1500" baseline="0" dirty="0"/>
                        <a:t> </a:t>
                      </a:r>
                      <a:r>
                        <a:rPr lang="en-US" sz="1500" dirty="0"/>
                        <a:t>Cluster Analysis</a:t>
                      </a:r>
                    </a:p>
                  </a:txBody>
                  <a:tcPr marT="34283" marB="34283"/>
                </a:tc>
                <a:extLst>
                  <a:ext uri="{0D108BD9-81ED-4DB2-BD59-A6C34878D82A}">
                    <a16:rowId xmlns:a16="http://schemas.microsoft.com/office/drawing/2014/main" val="10001"/>
                  </a:ext>
                </a:extLst>
              </a:tr>
              <a:tr h="274414">
                <a:tc>
                  <a:txBody>
                    <a:bodyPr/>
                    <a:lstStyle/>
                    <a:p>
                      <a:endParaRPr lang="en-US" sz="1500" dirty="0"/>
                    </a:p>
                  </a:txBody>
                  <a:tcPr marT="34283" marB="34283"/>
                </a:tc>
                <a:tc>
                  <a:txBody>
                    <a:bodyPr/>
                    <a:lstStyle/>
                    <a:p>
                      <a:r>
                        <a:rPr lang="en-US" sz="1500" dirty="0"/>
                        <a:t>Netflix</a:t>
                      </a:r>
                    </a:p>
                  </a:txBody>
                  <a:tcPr marT="34283" marB="34283"/>
                </a:tc>
                <a:tc>
                  <a:txBody>
                    <a:bodyPr/>
                    <a:lstStyle/>
                    <a:p>
                      <a:r>
                        <a:rPr lang="en-US" sz="1500" dirty="0"/>
                        <a:t>Collaborative</a:t>
                      </a:r>
                      <a:r>
                        <a:rPr lang="en-US" sz="1500" baseline="0" dirty="0"/>
                        <a:t> Filtering – Slope One, Customer Lifetime Value</a:t>
                      </a:r>
                      <a:endParaRPr lang="en-US" sz="1500" dirty="0"/>
                    </a:p>
                  </a:txBody>
                  <a:tcPr marT="34283" marB="34283"/>
                </a:tc>
                <a:extLst>
                  <a:ext uri="{0D108BD9-81ED-4DB2-BD59-A6C34878D82A}">
                    <a16:rowId xmlns:a16="http://schemas.microsoft.com/office/drawing/2014/main" val="10002"/>
                  </a:ext>
                </a:extLst>
              </a:tr>
              <a:tr h="696609">
                <a:tc>
                  <a:txBody>
                    <a:bodyPr/>
                    <a:lstStyle/>
                    <a:p>
                      <a:r>
                        <a:rPr lang="en-US" sz="1500" dirty="0"/>
                        <a:t>Marketing Mix</a:t>
                      </a:r>
                    </a:p>
                  </a:txBody>
                  <a:tcPr marT="34283" marB="34283"/>
                </a:tc>
                <a:tc>
                  <a:txBody>
                    <a:bodyPr/>
                    <a:lstStyle/>
                    <a:p>
                      <a:r>
                        <a:rPr lang="en-US" sz="1500" dirty="0"/>
                        <a:t>Vodka Industry</a:t>
                      </a:r>
                    </a:p>
                  </a:txBody>
                  <a:tcPr marT="34283" marB="34283"/>
                </a:tc>
                <a:tc>
                  <a:txBody>
                    <a:bodyPr/>
                    <a:lstStyle/>
                    <a:p>
                      <a:r>
                        <a:rPr lang="en-US" sz="1500" dirty="0"/>
                        <a:t>Time series regression – </a:t>
                      </a:r>
                    </a:p>
                    <a:p>
                      <a:endParaRPr lang="en-US" sz="1500" dirty="0"/>
                    </a:p>
                    <a:p>
                      <a:r>
                        <a:rPr lang="en-US" sz="1500" dirty="0"/>
                        <a:t>Unit Roots, Bias in Coefficients</a:t>
                      </a:r>
                    </a:p>
                  </a:txBody>
                  <a:tcPr marT="34283" marB="34283"/>
                </a:tc>
                <a:extLst>
                  <a:ext uri="{0D108BD9-81ED-4DB2-BD59-A6C34878D82A}">
                    <a16:rowId xmlns:a16="http://schemas.microsoft.com/office/drawing/2014/main" val="10003"/>
                  </a:ext>
                </a:extLst>
              </a:tr>
              <a:tr h="539079">
                <a:tc>
                  <a:txBody>
                    <a:bodyPr/>
                    <a:lstStyle/>
                    <a:p>
                      <a:endParaRPr lang="en-US" sz="1500" dirty="0"/>
                    </a:p>
                  </a:txBody>
                  <a:tcPr marT="34283" marB="34283"/>
                </a:tc>
                <a:tc>
                  <a:txBody>
                    <a:bodyPr/>
                    <a:lstStyle/>
                    <a:p>
                      <a:r>
                        <a:rPr lang="en-US" sz="1500" dirty="0"/>
                        <a:t>Portland</a:t>
                      </a:r>
                      <a:r>
                        <a:rPr lang="en-US" sz="1500" baseline="0" dirty="0"/>
                        <a:t> Trailblazers</a:t>
                      </a:r>
                      <a:endParaRPr lang="en-US" sz="1500" dirty="0"/>
                    </a:p>
                  </a:txBody>
                  <a:tcPr marT="34283" marB="34283"/>
                </a:tc>
                <a:tc>
                  <a:txBody>
                    <a:bodyPr/>
                    <a:lstStyle/>
                    <a:p>
                      <a:r>
                        <a:rPr lang="en-US" sz="1500" dirty="0"/>
                        <a:t>Conjoint, Pricing</a:t>
                      </a:r>
                    </a:p>
                  </a:txBody>
                  <a:tcPr marT="34283" marB="34283"/>
                </a:tc>
                <a:extLst>
                  <a:ext uri="{0D108BD9-81ED-4DB2-BD59-A6C34878D82A}">
                    <a16:rowId xmlns:a16="http://schemas.microsoft.com/office/drawing/2014/main" val="10004"/>
                  </a:ext>
                </a:extLst>
              </a:tr>
              <a:tr h="696609">
                <a:tc>
                  <a:txBody>
                    <a:bodyPr/>
                    <a:lstStyle/>
                    <a:p>
                      <a:r>
                        <a:rPr lang="en-US" sz="1500" dirty="0"/>
                        <a:t>Customer</a:t>
                      </a:r>
                      <a:r>
                        <a:rPr lang="en-US" sz="1500" baseline="0" dirty="0"/>
                        <a:t> Analytics</a:t>
                      </a:r>
                      <a:endParaRPr lang="en-US" sz="1500" dirty="0"/>
                    </a:p>
                  </a:txBody>
                  <a:tcPr marT="34283" marB="34283"/>
                </a:tc>
                <a:tc>
                  <a:txBody>
                    <a:bodyPr/>
                    <a:lstStyle/>
                    <a:p>
                      <a:r>
                        <a:rPr lang="en-US" sz="1500" dirty="0"/>
                        <a:t>Relay C</a:t>
                      </a:r>
                    </a:p>
                  </a:txBody>
                  <a:tcPr marT="34283" marB="34283"/>
                </a:tc>
                <a:tc>
                  <a:txBody>
                    <a:bodyPr/>
                    <a:lstStyle/>
                    <a:p>
                      <a:r>
                        <a:rPr lang="en-US" sz="1500" dirty="0"/>
                        <a:t>Binomial Logistic</a:t>
                      </a:r>
                      <a:r>
                        <a:rPr lang="en-US" sz="1500" baseline="0" dirty="0"/>
                        <a:t> Regression</a:t>
                      </a:r>
                    </a:p>
                    <a:p>
                      <a:endParaRPr lang="en-US" sz="1500" baseline="0" dirty="0"/>
                    </a:p>
                    <a:p>
                      <a:r>
                        <a:rPr lang="en-US" sz="1500" baseline="0" dirty="0"/>
                        <a:t>Correlation and Causation</a:t>
                      </a:r>
                      <a:endParaRPr lang="en-US" sz="1500" dirty="0"/>
                    </a:p>
                  </a:txBody>
                  <a:tcPr marT="34283" marB="34283"/>
                </a:tc>
                <a:extLst>
                  <a:ext uri="{0D108BD9-81ED-4DB2-BD59-A6C34878D82A}">
                    <a16:rowId xmlns:a16="http://schemas.microsoft.com/office/drawing/2014/main" val="10005"/>
                  </a:ext>
                </a:extLst>
              </a:tr>
              <a:tr h="274414">
                <a:tc>
                  <a:txBody>
                    <a:bodyPr/>
                    <a:lstStyle/>
                    <a:p>
                      <a:r>
                        <a:rPr lang="en-US" sz="1500" dirty="0"/>
                        <a:t>Digital Analytics</a:t>
                      </a:r>
                    </a:p>
                  </a:txBody>
                  <a:tcPr marT="34283" marB="34283"/>
                </a:tc>
                <a:tc>
                  <a:txBody>
                    <a:bodyPr/>
                    <a:lstStyle/>
                    <a:p>
                      <a:r>
                        <a:rPr lang="en-US" sz="1500" dirty="0"/>
                        <a:t>Compare.com</a:t>
                      </a:r>
                    </a:p>
                  </a:txBody>
                  <a:tcPr marT="34283" marB="34283"/>
                </a:tc>
                <a:tc>
                  <a:txBody>
                    <a:bodyPr/>
                    <a:lstStyle/>
                    <a:p>
                      <a:r>
                        <a:rPr lang="en-US" sz="1500" dirty="0"/>
                        <a:t>Marketing Experiments, A/B Testing</a:t>
                      </a:r>
                      <a:endParaRPr lang="en-US" sz="1500" baseline="0" dirty="0"/>
                    </a:p>
                    <a:p>
                      <a:endParaRPr lang="en-US" sz="1500" baseline="0" dirty="0"/>
                    </a:p>
                  </a:txBody>
                  <a:tcPr marT="34283" marB="34283"/>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785419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56590" y="131724"/>
            <a:ext cx="7772400" cy="514350"/>
          </a:xfrm>
        </p:spPr>
        <p:txBody>
          <a:bodyPr>
            <a:noAutofit/>
          </a:bodyPr>
          <a:lstStyle/>
          <a:p>
            <a:pPr eaLnBrk="1" hangingPunct="1"/>
            <a:r>
              <a:rPr lang="en-US" sz="2400" dirty="0">
                <a:latin typeface="Times New Roman" charset="0"/>
                <a:ea typeface="ＭＳ Ｐゴシック" charset="0"/>
                <a:cs typeface="ＭＳ Ｐゴシック" charset="0"/>
              </a:rPr>
              <a:t>Course Requirements</a:t>
            </a:r>
          </a:p>
        </p:txBody>
      </p:sp>
      <p:sp>
        <p:nvSpPr>
          <p:cNvPr id="30723" name="Rectangle 3"/>
          <p:cNvSpPr>
            <a:spLocks noGrp="1" noChangeArrowheads="1"/>
          </p:cNvSpPr>
          <p:nvPr>
            <p:ph type="body" sz="half" idx="1"/>
          </p:nvPr>
        </p:nvSpPr>
        <p:spPr>
          <a:xfrm>
            <a:off x="653850" y="646074"/>
            <a:ext cx="7875140" cy="4306926"/>
          </a:xfrm>
        </p:spPr>
        <p:txBody>
          <a:bodyPr>
            <a:normAutofit fontScale="92500" lnSpcReduction="10000"/>
          </a:bodyPr>
          <a:lstStyle/>
          <a:p>
            <a:r>
              <a:rPr lang="en-US" sz="1800" dirty="0">
                <a:latin typeface="Times New Roman" charset="0"/>
                <a:ea typeface="ＭＳ Ｐゴシック" charset="0"/>
                <a:cs typeface="ＭＳ Ｐゴシック" charset="0"/>
              </a:rPr>
              <a:t>An individual quiz after week 8</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A team capstone project- Presentations are due on week 10</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An individual final exam during week 11 – Simulation Exercise</a:t>
            </a:r>
          </a:p>
          <a:p>
            <a:pPr marL="0" indent="0" eaLnBrk="1" hangingPunct="1">
              <a:buNone/>
            </a:pPr>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2 team homework assignments – Sticks Kebob and Relay Foods</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Class Participation</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err="1">
                <a:latin typeface="Times New Roman" charset="0"/>
                <a:ea typeface="ＭＳ Ｐゴシック" charset="0"/>
                <a:cs typeface="ＭＳ Ｐゴシック" charset="0"/>
              </a:rPr>
              <a:t>XlStat</a:t>
            </a:r>
            <a:r>
              <a:rPr lang="en-US" sz="1800" dirty="0">
                <a:latin typeface="Times New Roman" charset="0"/>
                <a:ea typeface="ＭＳ Ｐゴシック" charset="0"/>
                <a:cs typeface="ＭＳ Ｐゴシック" charset="0"/>
              </a:rPr>
              <a:t> (other statistical analysis software)</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Difference in expertise with analytics</a:t>
            </a:r>
          </a:p>
          <a:p>
            <a:pPr eaLnBrk="1" hangingPunct="1"/>
            <a:endParaRPr lang="en-US" sz="1800"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803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4</a:t>
            </a:fld>
            <a:endParaRPr/>
          </a:p>
        </p:txBody>
      </p:sp>
      <p:pic>
        <p:nvPicPr>
          <p:cNvPr id="166" name="image6.png"/>
          <p:cNvPicPr>
            <a:picLocks noChangeAspect="1"/>
          </p:cNvPicPr>
          <p:nvPr/>
        </p:nvPicPr>
        <p:blipFill>
          <a:blip r:embed="rId2"/>
          <a:stretch>
            <a:fillRect/>
          </a:stretch>
        </p:blipFill>
        <p:spPr>
          <a:xfrm>
            <a:off x="1143000" y="0"/>
            <a:ext cx="6899673" cy="5143500"/>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5"/>
          <p:cNvSpPr>
            <a:spLocks noGrp="1"/>
          </p:cNvSpPr>
          <p:nvPr>
            <p:ph type="title"/>
          </p:nvPr>
        </p:nvSpPr>
        <p:spPr>
          <a:xfrm>
            <a:off x="457200" y="239204"/>
            <a:ext cx="8229600" cy="600046"/>
          </a:xfrm>
        </p:spPr>
        <p:txBody>
          <a:bodyPr/>
          <a:lstStyle/>
          <a:p>
            <a:pPr algn="ctr"/>
            <a:r>
              <a:rPr lang="en-US" dirty="0">
                <a:latin typeface="Times New Roman" charset="0"/>
                <a:ea typeface="MS PGothic" charset="0"/>
              </a:rPr>
              <a:t>Project</a:t>
            </a:r>
          </a:p>
        </p:txBody>
      </p:sp>
      <p:sp>
        <p:nvSpPr>
          <p:cNvPr id="32770" name="Content Placeholder 6"/>
          <p:cNvSpPr>
            <a:spLocks noGrp="1"/>
          </p:cNvSpPr>
          <p:nvPr>
            <p:ph idx="1"/>
          </p:nvPr>
        </p:nvSpPr>
        <p:spPr>
          <a:xfrm>
            <a:off x="457200" y="839250"/>
            <a:ext cx="8229600" cy="3666473"/>
          </a:xfrm>
        </p:spPr>
        <p:txBody>
          <a:bodyPr>
            <a:normAutofit/>
          </a:bodyPr>
          <a:lstStyle/>
          <a:p>
            <a:r>
              <a:rPr lang="en-US" dirty="0">
                <a:latin typeface="Times New Roman" charset="0"/>
                <a:ea typeface="MS PGothic" charset="0"/>
              </a:rPr>
              <a:t>Project Idea (2 days after week 4 live session), Plan, Final Submission</a:t>
            </a:r>
          </a:p>
          <a:p>
            <a:endParaRPr lang="en-US" dirty="0">
              <a:latin typeface="Times New Roman" charset="0"/>
              <a:ea typeface="MS PGothic" charset="0"/>
            </a:endParaRPr>
          </a:p>
          <a:p>
            <a:r>
              <a:rPr lang="en-US" dirty="0">
                <a:latin typeface="Times New Roman" charset="0"/>
                <a:ea typeface="MS PGothic" charset="0"/>
              </a:rPr>
              <a:t>Need to use secondary or primary data</a:t>
            </a:r>
          </a:p>
          <a:p>
            <a:endParaRPr lang="en-US" dirty="0">
              <a:latin typeface="Times New Roman" charset="0"/>
              <a:ea typeface="MS PGothic" charset="0"/>
            </a:endParaRPr>
          </a:p>
          <a:p>
            <a:r>
              <a:rPr lang="en-US" dirty="0">
                <a:latin typeface="Times New Roman" charset="0"/>
                <a:ea typeface="MS PGothic" charset="0"/>
              </a:rPr>
              <a:t>10+ datasets are provided on LMS</a:t>
            </a:r>
          </a:p>
          <a:p>
            <a:endParaRPr lang="en-US" dirty="0">
              <a:latin typeface="Times New Roman" charset="0"/>
              <a:ea typeface="MS PGothic" charset="0"/>
            </a:endParaRPr>
          </a:p>
          <a:p>
            <a:r>
              <a:rPr lang="en-US" dirty="0">
                <a:latin typeface="Times New Roman" charset="0"/>
                <a:ea typeface="MS PGothic" charset="0"/>
              </a:rPr>
              <a:t>Can obtain a dataset online (e.g., Kaggle, https://data.world/datasets/open-data https://data.fivethirtyeight.com/, or https://catalog.data.gov</a:t>
            </a:r>
            <a:r>
              <a:rPr lang="en-US">
                <a:latin typeface="Times New Roman" charset="0"/>
                <a:ea typeface="MS PGothic" charset="0"/>
              </a:rPr>
              <a:t>/dataset)</a:t>
            </a:r>
            <a:endParaRPr lang="en-US" dirty="0">
              <a:latin typeface="Times New Roman" charset="0"/>
              <a:ea typeface="MS PGothic" charset="0"/>
            </a:endParaRPr>
          </a:p>
          <a:p>
            <a:endParaRPr lang="en-US" dirty="0">
              <a:latin typeface="Times New Roman" charset="0"/>
              <a:ea typeface="MS PGothic" charset="0"/>
            </a:endParaRPr>
          </a:p>
          <a:p>
            <a:r>
              <a:rPr lang="en-US" dirty="0">
                <a:latin typeface="Times New Roman" charset="0"/>
                <a:ea typeface="MS PGothic" charset="0"/>
              </a:rPr>
              <a:t>Can bring your own data also</a:t>
            </a:r>
          </a:p>
          <a:p>
            <a:endParaRPr lang="en-US" dirty="0">
              <a:latin typeface="Times New Roman" charset="0"/>
              <a:ea typeface="MS PGothic" charset="0"/>
            </a:endParaRPr>
          </a:p>
        </p:txBody>
      </p:sp>
    </p:spTree>
    <p:extLst>
      <p:ext uri="{BB962C8B-B14F-4D97-AF65-F5344CB8AC3E}">
        <p14:creationId xmlns:p14="http://schemas.microsoft.com/office/powerpoint/2010/main" val="6284920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Deadlines</a:t>
            </a:r>
          </a:p>
        </p:txBody>
      </p:sp>
      <p:sp>
        <p:nvSpPr>
          <p:cNvPr id="3" name="Text Placeholder 2"/>
          <p:cNvSpPr>
            <a:spLocks noGrp="1"/>
          </p:cNvSpPr>
          <p:nvPr>
            <p:ph type="body" idx="1"/>
          </p:nvPr>
        </p:nvSpPr>
        <p:spPr/>
        <p:txBody>
          <a:bodyPr/>
          <a:lstStyle/>
          <a:p>
            <a:r>
              <a:rPr lang="en-US" dirty="0"/>
              <a:t>2 Days after Week 4 Live Session</a:t>
            </a:r>
          </a:p>
          <a:p>
            <a:endParaRPr lang="en-US" dirty="0"/>
          </a:p>
          <a:p>
            <a:pPr lvl="1"/>
            <a:r>
              <a:rPr lang="en-US" dirty="0"/>
              <a:t>Project Team and Idea Submission on LMS</a:t>
            </a:r>
          </a:p>
          <a:p>
            <a:pPr lvl="1"/>
            <a:endParaRPr lang="en-US" dirty="0"/>
          </a:p>
        </p:txBody>
      </p:sp>
    </p:spTree>
    <p:extLst>
      <p:ext uri="{BB962C8B-B14F-4D97-AF65-F5344CB8AC3E}">
        <p14:creationId xmlns:p14="http://schemas.microsoft.com/office/powerpoint/2010/main" val="211601197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967132" y="4832035"/>
            <a:ext cx="719667" cy="209072"/>
          </a:xfrm>
          <a:prstGeom prst="rect">
            <a:avLst/>
          </a:prstGeom>
        </p:spPr>
        <p:txBody>
          <a:bodyPr/>
          <a:lstStyle/>
          <a:p>
            <a:fld id="{043CEC3E-0EE0-0C48-80F4-2781BA0C3346}" type="slidenum">
              <a:rPr lang="en-US" smtClean="0"/>
              <a:t>42</a:t>
            </a:fld>
            <a:endParaRPr lang="en-US"/>
          </a:p>
        </p:txBody>
      </p:sp>
      <p:pic>
        <p:nvPicPr>
          <p:cNvPr id="5" name="Picture 4"/>
          <p:cNvPicPr>
            <a:picLocks noChangeAspect="1"/>
          </p:cNvPicPr>
          <p:nvPr/>
        </p:nvPicPr>
        <p:blipFill>
          <a:blip r:embed="rId2"/>
          <a:stretch>
            <a:fillRect/>
          </a:stretch>
        </p:blipFill>
        <p:spPr>
          <a:xfrm>
            <a:off x="355600" y="355600"/>
            <a:ext cx="5591908" cy="2692400"/>
          </a:xfrm>
          <a:prstGeom prst="rect">
            <a:avLst/>
          </a:prstGeom>
        </p:spPr>
      </p:pic>
      <p:pic>
        <p:nvPicPr>
          <p:cNvPr id="7" name="Picture 6"/>
          <p:cNvPicPr>
            <a:picLocks noChangeAspect="1"/>
          </p:cNvPicPr>
          <p:nvPr/>
        </p:nvPicPr>
        <p:blipFill>
          <a:blip r:embed="rId3"/>
          <a:stretch>
            <a:fillRect/>
          </a:stretch>
        </p:blipFill>
        <p:spPr>
          <a:xfrm>
            <a:off x="6134100" y="1358900"/>
            <a:ext cx="2868414" cy="3111500"/>
          </a:xfrm>
          <a:prstGeom prst="rect">
            <a:avLst/>
          </a:prstGeom>
        </p:spPr>
      </p:pic>
    </p:spTree>
    <p:extLst>
      <p:ext uri="{BB962C8B-B14F-4D97-AF65-F5344CB8AC3E}">
        <p14:creationId xmlns:p14="http://schemas.microsoft.com/office/powerpoint/2010/main" val="17418294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5</a:t>
            </a:fld>
            <a:endParaRPr/>
          </a:p>
        </p:txBody>
      </p:sp>
      <p:pic>
        <p:nvPicPr>
          <p:cNvPr id="169" name="image7.png"/>
          <p:cNvPicPr>
            <a:picLocks noChangeAspect="1"/>
          </p:cNvPicPr>
          <p:nvPr/>
        </p:nvPicPr>
        <p:blipFill>
          <a:blip r:embed="rId2"/>
          <a:stretch>
            <a:fillRect/>
          </a:stretch>
        </p:blipFill>
        <p:spPr>
          <a:xfrm>
            <a:off x="0" y="0"/>
            <a:ext cx="9144000" cy="5326856"/>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822847" y="342900"/>
            <a:ext cx="6172201" cy="857250"/>
          </a:xfrm>
          <a:prstGeom prst="rect">
            <a:avLst/>
          </a:prstGeom>
        </p:spPr>
        <p:txBody>
          <a:bodyPr/>
          <a:lstStyle/>
          <a:p>
            <a:r>
              <a:t>2002 MLB Playoff Teams</a:t>
            </a:r>
          </a:p>
        </p:txBody>
      </p:sp>
      <p:sp>
        <p:nvSpPr>
          <p:cNvPr id="172" name="Shape 172"/>
          <p:cNvSpPr>
            <a:spLocks noGrp="1"/>
          </p:cNvSpPr>
          <p:nvPr>
            <p:ph type="body" idx="1"/>
          </p:nvPr>
        </p:nvSpPr>
        <p:spPr>
          <a:prstGeom prst="rect">
            <a:avLst/>
          </a:prstGeom>
        </p:spPr>
        <p:txBody>
          <a:bodyPr/>
          <a:lstStyle/>
          <a:p>
            <a:r>
              <a:t>NY Yankees</a:t>
            </a:r>
          </a:p>
          <a:p>
            <a:r>
              <a:t>Anaheim</a:t>
            </a:r>
          </a:p>
          <a:p>
            <a:pPr>
              <a:spcBef>
                <a:spcPts val="700"/>
              </a:spcBef>
              <a:defRPr sz="3000" b="1" u="sng">
                <a:solidFill>
                  <a:srgbClr val="606060"/>
                </a:solidFill>
              </a:defRPr>
            </a:pPr>
            <a:r>
              <a:t>Oakland</a:t>
            </a:r>
          </a:p>
          <a:p>
            <a:r>
              <a:t>Minnesota</a:t>
            </a:r>
          </a:p>
          <a:p>
            <a:r>
              <a:t>Atlanta</a:t>
            </a:r>
          </a:p>
          <a:p>
            <a:r>
              <a:t>San Francisco</a:t>
            </a:r>
          </a:p>
          <a:p>
            <a:r>
              <a:t>Arizona</a:t>
            </a:r>
          </a:p>
          <a:p>
            <a:r>
              <a:t>St Louis</a:t>
            </a:r>
          </a:p>
        </p:txBody>
      </p:sp>
      <p:sp>
        <p:nvSpPr>
          <p:cNvPr id="173" name="Shape 173"/>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6</a:t>
            </a:fld>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84" y="317500"/>
            <a:ext cx="1972733" cy="1972733"/>
          </a:xfrm>
          <a:prstGeom prst="rect">
            <a:avLst/>
          </a:prstGeom>
        </p:spPr>
      </p:pic>
      <p:pic>
        <p:nvPicPr>
          <p:cNvPr id="4" name="Picture 3"/>
          <p:cNvPicPr>
            <a:picLocks noChangeAspect="1"/>
          </p:cNvPicPr>
          <p:nvPr/>
        </p:nvPicPr>
        <p:blipFill>
          <a:blip r:embed="rId3"/>
          <a:stretch>
            <a:fillRect/>
          </a:stretch>
        </p:blipFill>
        <p:spPr>
          <a:xfrm>
            <a:off x="5496983" y="601134"/>
            <a:ext cx="3007784" cy="2001543"/>
          </a:xfrm>
          <a:prstGeom prst="rect">
            <a:avLst/>
          </a:prstGeom>
        </p:spPr>
      </p:pic>
      <p:pic>
        <p:nvPicPr>
          <p:cNvPr id="5" name="Picture 4"/>
          <p:cNvPicPr>
            <a:picLocks noChangeAspect="1"/>
          </p:cNvPicPr>
          <p:nvPr/>
        </p:nvPicPr>
        <p:blipFill>
          <a:blip r:embed="rId4"/>
          <a:stretch>
            <a:fillRect/>
          </a:stretch>
        </p:blipFill>
        <p:spPr>
          <a:xfrm>
            <a:off x="2320906" y="1303866"/>
            <a:ext cx="2515159" cy="2032249"/>
          </a:xfrm>
          <a:prstGeom prst="rect">
            <a:avLst/>
          </a:prstGeom>
        </p:spPr>
      </p:pic>
      <p:sp>
        <p:nvSpPr>
          <p:cNvPr id="6" name="TextBox 5"/>
          <p:cNvSpPr txBox="1"/>
          <p:nvPr/>
        </p:nvSpPr>
        <p:spPr>
          <a:xfrm>
            <a:off x="3149600" y="3530600"/>
            <a:ext cx="12400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Sashi</a:t>
            </a:r>
            <a:r>
              <a:rPr kumimoji="0" lang="en-US" sz="1800" b="0" i="0" u="none" strike="noStrike" cap="none" spc="0" normalizeH="0" baseline="0" dirty="0">
                <a:ln>
                  <a:noFill/>
                </a:ln>
                <a:solidFill>
                  <a:srgbClr val="000000"/>
                </a:solidFill>
                <a:effectLst/>
                <a:uFillTx/>
                <a:latin typeface="+mn-lt"/>
                <a:ea typeface="+mn-ea"/>
                <a:cs typeface="+mn-cs"/>
                <a:sym typeface="Calibri"/>
              </a:rPr>
              <a:t> Brown</a:t>
            </a:r>
          </a:p>
        </p:txBody>
      </p:sp>
    </p:spTree>
    <p:extLst>
      <p:ext uri="{BB962C8B-B14F-4D97-AF65-F5344CB8AC3E}">
        <p14:creationId xmlns:p14="http://schemas.microsoft.com/office/powerpoint/2010/main" val="21224318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sldNum" sz="quarter" idx="2"/>
          </p:nvPr>
        </p:nvSpPr>
        <p:spPr>
          <a:xfrm>
            <a:off x="1485900" y="4914108"/>
            <a:ext cx="127000" cy="127001"/>
          </a:xfrm>
          <a:prstGeom prst="rect">
            <a:avLst/>
          </a:prstGeom>
          <a:extLst>
            <a:ext uri="{C572A759-6A51-4108-AA02-DFA0A04FC94B}">
              <ma14:wrappingTextBoxFlag xmlns:ma14="http://schemas.microsoft.com/office/mac/drawingml/2011/main" xmlns=""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8</a:t>
            </a:fld>
            <a:endParaRPr/>
          </a:p>
        </p:txBody>
      </p:sp>
      <p:pic>
        <p:nvPicPr>
          <p:cNvPr id="2" name="Picture 1"/>
          <p:cNvPicPr>
            <a:picLocks noChangeAspect="1"/>
          </p:cNvPicPr>
          <p:nvPr/>
        </p:nvPicPr>
        <p:blipFill>
          <a:blip r:embed="rId2"/>
          <a:stretch>
            <a:fillRect/>
          </a:stretch>
        </p:blipFill>
        <p:spPr>
          <a:xfrm>
            <a:off x="224464" y="320014"/>
            <a:ext cx="4389870" cy="1452034"/>
          </a:xfrm>
          <a:prstGeom prst="rect">
            <a:avLst/>
          </a:prstGeom>
        </p:spPr>
      </p:pic>
      <p:pic>
        <p:nvPicPr>
          <p:cNvPr id="5" name="Picture 4"/>
          <p:cNvPicPr>
            <a:picLocks noChangeAspect="1"/>
          </p:cNvPicPr>
          <p:nvPr/>
        </p:nvPicPr>
        <p:blipFill>
          <a:blip r:embed="rId3"/>
          <a:stretch>
            <a:fillRect/>
          </a:stretch>
        </p:blipFill>
        <p:spPr>
          <a:xfrm>
            <a:off x="272495" y="2057401"/>
            <a:ext cx="4051904" cy="2269066"/>
          </a:xfrm>
          <a:prstGeom prst="rect">
            <a:avLst/>
          </a:prstGeom>
        </p:spPr>
      </p:pic>
      <p:pic>
        <p:nvPicPr>
          <p:cNvPr id="6" name="Picture 5"/>
          <p:cNvPicPr>
            <a:picLocks noChangeAspect="1"/>
          </p:cNvPicPr>
          <p:nvPr/>
        </p:nvPicPr>
        <p:blipFill>
          <a:blip r:embed="rId4"/>
          <a:stretch>
            <a:fillRect/>
          </a:stretch>
        </p:blipFill>
        <p:spPr>
          <a:xfrm>
            <a:off x="5067300" y="135466"/>
            <a:ext cx="4119390" cy="2319867"/>
          </a:xfrm>
          <a:prstGeom prst="rect">
            <a:avLst/>
          </a:prstGeom>
        </p:spPr>
      </p:pic>
      <p:sp>
        <p:nvSpPr>
          <p:cNvPr id="7" name="TextBox 6"/>
          <p:cNvSpPr txBox="1"/>
          <p:nvPr/>
        </p:nvSpPr>
        <p:spPr>
          <a:xfrm>
            <a:off x="5418666" y="722866"/>
            <a:ext cx="941923" cy="6463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solidFill>
                  <a:srgbClr val="FF0000"/>
                </a:solidFill>
                <a:effectLst/>
                <a:uFillTx/>
                <a:latin typeface="+mn-lt"/>
                <a:ea typeface="+mn-ea"/>
                <a:cs typeface="+mn-cs"/>
                <a:sym typeface="Calibri"/>
              </a:rPr>
              <a:t>Jim</a:t>
            </a:r>
          </a:p>
          <a:p>
            <a:pPr marL="0" marR="0" indent="0" algn="l" defTabSz="457200" rtl="0" fontAlgn="auto" latinLnBrk="0" hangingPunct="0">
              <a:lnSpc>
                <a:spcPct val="100000"/>
              </a:lnSpc>
              <a:spcBef>
                <a:spcPts val="0"/>
              </a:spcBef>
              <a:spcAft>
                <a:spcPts val="0"/>
              </a:spcAft>
              <a:buClrTx/>
              <a:buSzTx/>
              <a:buFontTx/>
              <a:buNone/>
              <a:tabLst/>
            </a:pPr>
            <a:r>
              <a:rPr lang="en-US" dirty="0">
                <a:solidFill>
                  <a:srgbClr val="FF0000"/>
                </a:solidFill>
              </a:rPr>
              <a:t>Schwartz</a:t>
            </a:r>
            <a:endParaRPr kumimoji="0" lang="en-US" sz="1800" b="0" i="0" u="none" strike="noStrike" cap="none" spc="0" normalizeH="0" baseline="0" dirty="0">
              <a:solidFill>
                <a:srgbClr val="FF0000"/>
              </a:solidFill>
              <a:effectLst/>
              <a:uFillTx/>
              <a:sym typeface="Calibri"/>
            </a:endParaRPr>
          </a:p>
        </p:txBody>
      </p:sp>
      <p:pic>
        <p:nvPicPr>
          <p:cNvPr id="8" name="Picture 7"/>
          <p:cNvPicPr>
            <a:picLocks noChangeAspect="1"/>
          </p:cNvPicPr>
          <p:nvPr/>
        </p:nvPicPr>
        <p:blipFill>
          <a:blip r:embed="rId5"/>
          <a:stretch>
            <a:fillRect/>
          </a:stretch>
        </p:blipFill>
        <p:spPr>
          <a:xfrm>
            <a:off x="6360589" y="2626783"/>
            <a:ext cx="1905000" cy="1905000"/>
          </a:xfrm>
          <a:prstGeom prst="rect">
            <a:avLst/>
          </a:prstGeom>
        </p:spPr>
      </p:pic>
      <p:sp>
        <p:nvSpPr>
          <p:cNvPr id="11" name="TextBox 10"/>
          <p:cNvSpPr txBox="1"/>
          <p:nvPr/>
        </p:nvSpPr>
        <p:spPr>
          <a:xfrm>
            <a:off x="5067300" y="3088266"/>
            <a:ext cx="10076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FF0000"/>
                </a:solidFill>
                <a:effectLst/>
                <a:uFillTx/>
                <a:latin typeface="+mn-lt"/>
                <a:ea typeface="+mn-ea"/>
                <a:cs typeface="+mn-cs"/>
                <a:sym typeface="Calibri"/>
              </a:rPr>
              <a:t>Ryan </a:t>
            </a:r>
          </a:p>
          <a:p>
            <a:pPr marL="0" marR="0" indent="0" algn="r"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a:ln>
                  <a:noFill/>
                </a:ln>
                <a:solidFill>
                  <a:srgbClr val="FF0000"/>
                </a:solidFill>
                <a:effectLst/>
                <a:uFillTx/>
                <a:latin typeface="+mn-lt"/>
                <a:ea typeface="+mn-ea"/>
                <a:cs typeface="+mn-cs"/>
                <a:sym typeface="Calibri"/>
              </a:rPr>
              <a:t>Paganetti</a:t>
            </a:r>
            <a:endParaRPr kumimoji="0" lang="en-US" sz="1800" b="1" i="0" u="none" strike="noStrike" cap="none" spc="0" normalizeH="0" baseline="0" dirty="0">
              <a:ln>
                <a:noFill/>
              </a:ln>
              <a:solidFill>
                <a:srgbClr val="FF0000"/>
              </a:solidFill>
              <a:effectLst/>
              <a:uFillTx/>
              <a:latin typeface="+mn-lt"/>
              <a:ea typeface="+mn-ea"/>
              <a:cs typeface="+mn-cs"/>
              <a:sym typeface="Calibri"/>
            </a:endParaRPr>
          </a:p>
        </p:txBody>
      </p:sp>
    </p:spTree>
    <p:extLst>
      <p:ext uri="{BB962C8B-B14F-4D97-AF65-F5344CB8AC3E}">
        <p14:creationId xmlns:p14="http://schemas.microsoft.com/office/powerpoint/2010/main" val="200805400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628650" y="1052347"/>
            <a:ext cx="7886700" cy="2258412"/>
          </a:xfrm>
          <a:prstGeom prst="rect">
            <a:avLst/>
          </a:prstGeom>
        </p:spPr>
        <p:txBody>
          <a:bodyPr/>
          <a:lstStyle>
            <a:lvl1pPr>
              <a:defRPr sz="3600"/>
            </a:lvl1pPr>
          </a:lstStyle>
          <a:p>
            <a:r>
              <a:rPr dirty="0"/>
              <a:t>What are some companies that remind you of the Oakland </a:t>
            </a:r>
            <a:r>
              <a:rPr lang="en-US" dirty="0"/>
              <a:t>A</a:t>
            </a:r>
            <a:r>
              <a:rPr dirty="0"/>
              <a:t>’s</a:t>
            </a:r>
            <a:r>
              <a:rPr lang="en-US" dirty="0"/>
              <a:t>, Eagles, etc.</a:t>
            </a:r>
            <a:r>
              <a:rPr dirty="0"/>
              <a:t> &amp; Why?</a:t>
            </a:r>
          </a:p>
        </p:txBody>
      </p:sp>
      <p:sp>
        <p:nvSpPr>
          <p:cNvPr id="185" name="Shape 185"/>
          <p:cNvSpPr/>
          <p:nvPr/>
        </p:nvSpPr>
        <p:spPr>
          <a:xfrm>
            <a:off x="628650" y="4767262"/>
            <a:ext cx="2057400"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900">
                <a:solidFill>
                  <a:srgbClr val="898989"/>
                </a:solidFill>
              </a:defRPr>
            </a:lvl1pPr>
          </a:lstStyle>
          <a:p>
            <a:r>
              <a:t>03/05/2016</a:t>
            </a:r>
          </a:p>
        </p:txBody>
      </p:sp>
      <p:sp>
        <p:nvSpPr>
          <p:cNvPr id="186" name="Shape 186"/>
          <p:cNvSpPr>
            <a:spLocks noGrp="1"/>
          </p:cNvSpPr>
          <p:nvPr>
            <p:ph type="sldNum" sz="quarter" idx="2"/>
          </p:nvPr>
        </p:nvSpPr>
        <p:spPr>
          <a:xfrm>
            <a:off x="8693918" y="4893819"/>
            <a:ext cx="132583" cy="127001"/>
          </a:xfrm>
          <a:prstGeom prst="rect">
            <a:avLst/>
          </a:prstGeom>
          <a:extLst>
            <a:ext uri="{C572A759-6A51-4108-AA02-DFA0A04FC94B}">
              <ma14:wrappingTextBoxFlag xmlns:ma14="http://schemas.microsoft.com/office/mac/drawingml/2011/main" xmlns="" val="1"/>
            </a:ext>
          </a:extLst>
        </p:spPr>
        <p:txBody>
          <a:bodyPr/>
          <a:lstStyle>
            <a:lvl1pPr>
              <a:defRPr sz="900">
                <a:solidFill>
                  <a:srgbClr val="898989"/>
                </a:solidFill>
                <a:latin typeface="+mn-lt"/>
                <a:ea typeface="+mn-ea"/>
                <a:cs typeface="+mn-cs"/>
                <a:sym typeface="Calibri"/>
              </a:defRPr>
            </a:lvl1pPr>
          </a:lstStyle>
          <a:p>
            <a:fld id="{86CB4B4D-7CA3-9044-876B-883B54F8677D}" type="slidenum">
              <a:t>9</a:t>
            </a:fld>
            <a:endParaRPr/>
          </a:p>
        </p:txBody>
      </p:sp>
    </p:spTree>
  </p:cSld>
  <p:clrMapOvr>
    <a:masterClrMapping/>
  </p:clrMapOvr>
  <p:transition spd="slow"/>
</p:sld>
</file>

<file path=ppt/theme/theme1.xml><?xml version="1.0" encoding="utf-8"?>
<a:theme xmlns:a="http://schemas.openxmlformats.org/drawingml/2006/main" name="Darden-Template">
  <a:themeElements>
    <a:clrScheme name="Darden-Template">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arden-Template">
      <a:majorFont>
        <a:latin typeface="Helvetica"/>
        <a:ea typeface="Helvetica"/>
        <a:cs typeface="Helvetica"/>
      </a:majorFont>
      <a:minorFont>
        <a:latin typeface="Calibri"/>
        <a:ea typeface="Calibri"/>
        <a:cs typeface="Calibri"/>
      </a:minorFont>
    </a:fontScheme>
    <a:fmtScheme name="Darde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Darden-Template">
  <a:themeElements>
    <a:clrScheme name="Darden-Template">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arden-Template">
      <a:majorFont>
        <a:latin typeface="Helvetica"/>
        <a:ea typeface="Helvetica"/>
        <a:cs typeface="Helvetica"/>
      </a:majorFont>
      <a:minorFont>
        <a:latin typeface="Calibri"/>
        <a:ea typeface="Calibri"/>
        <a:cs typeface="Calibri"/>
      </a:minorFont>
    </a:fontScheme>
    <a:fmtScheme name="Darde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386</TotalTime>
  <Words>1084</Words>
  <Application>Microsoft Macintosh PowerPoint</Application>
  <PresentationFormat>On-screen Show (16:9)</PresentationFormat>
  <Paragraphs>311</Paragraphs>
  <Slides>42</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Abadi MT Condensed Extra Bold</vt:lpstr>
      <vt:lpstr>Arial</vt:lpstr>
      <vt:lpstr>Arial Narrow</vt:lpstr>
      <vt:lpstr>Calibri</vt:lpstr>
      <vt:lpstr>Franklin Gothic Book</vt:lpstr>
      <vt:lpstr>Franklin Gothic Demi</vt:lpstr>
      <vt:lpstr>Franklin Gothic Medium</vt:lpstr>
      <vt:lpstr>Helvetica</vt:lpstr>
      <vt:lpstr>Times New Roman</vt:lpstr>
      <vt:lpstr>Wingdings</vt:lpstr>
      <vt:lpstr>Darden-Template</vt:lpstr>
      <vt:lpstr>Office Theme</vt:lpstr>
      <vt:lpstr>PowerPoint Presentation</vt:lpstr>
      <vt:lpstr>Billy Bean Oakland A’s General Manager, 2002</vt:lpstr>
      <vt:lpstr>Paul DePodesta Assistant to General Manager Oakland A’s, 2002</vt:lpstr>
      <vt:lpstr>PowerPoint Presentation</vt:lpstr>
      <vt:lpstr>PowerPoint Presentation</vt:lpstr>
      <vt:lpstr>2002 MLB Playoff Teams</vt:lpstr>
      <vt:lpstr>PowerPoint Presentation</vt:lpstr>
      <vt:lpstr>PowerPoint Presentation</vt:lpstr>
      <vt:lpstr>What are some companies that remind you of the Oakland A’s, Eagles, etc. &amp; Why?</vt:lpstr>
      <vt:lpstr>PowerPoint Presentation</vt:lpstr>
      <vt:lpstr>Weather Co.</vt:lpstr>
      <vt:lpstr>IBM</vt:lpstr>
      <vt:lpstr>PowerPoint Presentation</vt:lpstr>
      <vt:lpstr>But the Ability to Harness Big Data for Insights is RARE</vt:lpstr>
      <vt:lpstr>Marketing Analytics?</vt:lpstr>
      <vt:lpstr>A Process for Data Driven Marketing Strategy</vt:lpstr>
      <vt:lpstr>The Marketing Process</vt:lpstr>
      <vt:lpstr>PowerPoint Presentation</vt:lpstr>
      <vt:lpstr>Airbnb Objectives</vt:lpstr>
      <vt:lpstr>PowerPoint Presentation</vt:lpstr>
      <vt:lpstr>Airbnb Strategy</vt:lpstr>
      <vt:lpstr>Airbnb Strategy</vt:lpstr>
      <vt:lpstr>Airbnb Strategy</vt:lpstr>
      <vt:lpstr>PowerPoint Presentation</vt:lpstr>
      <vt:lpstr>PowerPoint Presentation</vt:lpstr>
      <vt:lpstr>PowerPoint Presentation</vt:lpstr>
      <vt:lpstr>PowerPoint Presentation</vt:lpstr>
      <vt:lpstr>PowerPoint Presentation</vt:lpstr>
      <vt:lpstr>PowerPoint Presentation</vt:lpstr>
      <vt:lpstr>Airbnb Financials</vt:lpstr>
      <vt:lpstr>How Does Airbnb Make Money?</vt:lpstr>
      <vt:lpstr>Airbnb’s Strategic Challenge</vt:lpstr>
      <vt:lpstr>PowerPoint Presentation</vt:lpstr>
      <vt:lpstr>Analytics - Airbnb</vt:lpstr>
      <vt:lpstr>Insights Gained - Airbnb Data Collection</vt:lpstr>
      <vt:lpstr>Insights Gained - Airbnb Data Collection</vt:lpstr>
      <vt:lpstr>Key Takeaways</vt:lpstr>
      <vt:lpstr>PowerPoint Presentation</vt:lpstr>
      <vt:lpstr>Course Requirements</vt:lpstr>
      <vt:lpstr>Project</vt:lpstr>
      <vt:lpstr>Important Deadlines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Sathish Kumar Rajendiran</cp:lastModifiedBy>
  <cp:revision>117</cp:revision>
  <dcterms:modified xsi:type="dcterms:W3CDTF">2021-03-09T17:23:00Z</dcterms:modified>
</cp:coreProperties>
</file>